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3"/>
  </p:notesMasterIdLst>
  <p:sldIdLst>
    <p:sldId id="257" r:id="rId2"/>
    <p:sldId id="447" r:id="rId3"/>
    <p:sldId id="448" r:id="rId4"/>
    <p:sldId id="462" r:id="rId5"/>
    <p:sldId id="441" r:id="rId6"/>
    <p:sldId id="443" r:id="rId7"/>
    <p:sldId id="449" r:id="rId8"/>
    <p:sldId id="450" r:id="rId9"/>
    <p:sldId id="436" r:id="rId10"/>
    <p:sldId id="444" r:id="rId11"/>
    <p:sldId id="455" r:id="rId12"/>
    <p:sldId id="457" r:id="rId13"/>
    <p:sldId id="456" r:id="rId14"/>
    <p:sldId id="451" r:id="rId15"/>
    <p:sldId id="459" r:id="rId16"/>
    <p:sldId id="452" r:id="rId17"/>
    <p:sldId id="453" r:id="rId18"/>
    <p:sldId id="439" r:id="rId19"/>
    <p:sldId id="461" r:id="rId20"/>
    <p:sldId id="435" r:id="rId21"/>
    <p:sldId id="428"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0C85"/>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C7D5E3-6DD2-D20A-25E8-5832906B65A6}" v="12" dt="2023-12-14T14:14:21.731"/>
    <p1510:client id="{118C37D9-B561-AEE0-8308-DB36EDD24892}" v="24" dt="2023-12-03T05:00:39.295"/>
    <p1510:client id="{264121F1-D862-D9BC-2029-1E18ACE39E5C}" v="1269" dt="2023-12-02T19:54:44.313"/>
    <p1510:client id="{266AF9E7-C47A-5260-EA06-4FB272562130}" v="1" dt="2023-12-12T07:39:32.023"/>
    <p1510:client id="{2EDBD126-C28D-693C-4B73-5D1011745393}" v="11" dt="2023-12-03T06:39:20.420"/>
    <p1510:client id="{30C04AB0-3944-6F2E-FEEE-EF5289D3B2FD}" v="1" dt="2023-12-20T11:32:42.442"/>
    <p1510:client id="{375726D9-C56B-FF9B-E976-20F4F09ACC9E}" v="1" dt="2023-11-30T18:15:03.063"/>
    <p1510:client id="{3B1368BC-AB7E-5E5F-23D0-C97D87C19D8B}" v="5" dt="2023-12-21T06:12:46.404"/>
    <p1510:client id="{42230D10-9CB6-470A-891A-9AA3032A2DEF}" v="165" dt="2023-12-01T19:19:50.242"/>
    <p1510:client id="{4F62D0C2-37A5-6D83-78A7-E0C3A1EA2E5F}" v="10" dt="2023-11-29T09:10:11.220"/>
    <p1510:client id="{63113DD2-E2B1-189B-B6C6-A98C75ED1E59}" v="3" dt="2023-12-12T11:05:41.870"/>
    <p1510:client id="{683BF961-530B-5EEA-6BEF-D09E262A64F7}" v="3" dt="2023-12-21T06:20:06.301"/>
    <p1510:client id="{6860CADC-F5B5-C2FB-FD9A-2E00F547DB1A}" v="2" dt="2023-11-26T14:18:55.564"/>
    <p1510:client id="{6C6130B1-2C4A-6E1D-9838-B05C10527DDA}" v="1" dt="2023-11-24T12:35:49.761"/>
    <p1510:client id="{7350C677-1F50-457D-95BC-669B7D4BD9C1}" v="1" dt="2023-12-21T09:55:57.351"/>
    <p1510:client id="{747538F3-597F-2676-46C6-7E64716A005C}" v="1" dt="2023-12-09T06:40:49.351"/>
    <p1510:client id="{74AAA585-B158-7E5D-FB43-07639589DDBC}" v="5" dt="2023-12-21T06:00:48.731"/>
    <p1510:client id="{838F466E-9233-90BE-2ABB-8D51C3B43839}" v="4" dt="2023-12-03T07:33:30.897"/>
    <p1510:client id="{86753EDE-DDCF-DBFA-B37B-1637A373C439}" v="24" dt="2023-12-14T13:58:23.770"/>
    <p1510:client id="{8C5ABD9D-D0C0-CF3F-54C4-2E5314D77B2E}" v="1" dt="2023-12-21T06:10:46.192"/>
    <p1510:client id="{8CCD8DE7-BCF7-1421-226D-A853B2864EAD}" v="25" dt="2023-12-03T05:05:15.466"/>
    <p1510:client id="{930FFD30-9A60-A941-F488-96BEB58C68A0}" v="62" dt="2023-12-02T05:54:39.849"/>
    <p1510:client id="{9F330FCC-9834-D4AB-D78C-E24A8241840F}" v="117" dt="2023-11-27T18:02:23.206"/>
    <p1510:client id="{A282CB80-D9B5-94B6-F1C3-C16BCB263734}" v="19" dt="2023-12-02T15:31:39.251"/>
    <p1510:client id="{AA070FA4-D145-3122-DE07-6954D6C8D883}" v="1" dt="2023-12-02T19:54:46.122"/>
    <p1510:client id="{B19A1A0F-5470-8453-15B4-42B32A284DD8}" v="257" dt="2023-12-02T17:20:00.463"/>
    <p1510:client id="{C10A2AFA-BF75-B6FF-407D-813E40956E9B}" v="1" dt="2023-11-27T18:12:00.991"/>
    <p1510:client id="{CAFEE445-3B07-0863-F8E8-8D126C5C9FDF}" v="1" dt="2023-12-20T08:22:54.711"/>
    <p1510:client id="{D6A3C8F8-AF42-177A-CFD9-866589EBC928}" v="1" dt="2023-12-03T07:47:36.211"/>
    <p1510:client id="{E4DFEC9D-70DC-0F88-F266-C3558D370CF6}" v="44" dt="2023-11-27T18:10:16.234"/>
    <p1510:client id="{F127BC1E-BAC4-5621-722E-9538D46AB471}" v="2" dt="2023-11-23T21:01:59.211"/>
    <p1510:client id="{FC0C75E9-6B53-B04F-D1EC-1A8EA70C327E}" v="3" dt="2023-12-21T09:43:38.6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1500" y="5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image" Target="../media/image30.jp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image" Target="../media/image30.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3ED53A-4D3F-442A-B663-FFE4399C98F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31CE01B-3CE6-4DF2-BFF7-8BF0C4AF3153}">
      <dgm:prSet custT="1"/>
      <dgm:spPr/>
      <dgm:t>
        <a:bodyPr/>
        <a:lstStyle/>
        <a:p>
          <a:pPr>
            <a:lnSpc>
              <a:spcPct val="100000"/>
            </a:lnSpc>
          </a:pPr>
          <a:r>
            <a:rPr lang="en-US" sz="1800" b="1" i="0" dirty="0">
              <a:solidFill>
                <a:schemeClr val="bg2"/>
              </a:solidFill>
              <a:latin typeface="Garamond" panose="02020404030301010803" pitchFamily="18" charset="0"/>
            </a:rPr>
            <a:t>Greetings to all guests for our presentation on  “Predictive Analysis for Travel Insurance through Machine Learning”.</a:t>
          </a:r>
          <a:endParaRPr lang="en-US" sz="1800" dirty="0">
            <a:solidFill>
              <a:schemeClr val="bg2"/>
            </a:solidFill>
            <a:latin typeface="Garamond" panose="02020404030301010803" pitchFamily="18" charset="0"/>
          </a:endParaRPr>
        </a:p>
      </dgm:t>
    </dgm:pt>
    <dgm:pt modelId="{F9B7AA2E-E6CC-47C4-83C3-11ADB3B30689}" type="parTrans" cxnId="{CBC99B13-72E5-409B-9FB6-1369C6F8226C}">
      <dgm:prSet/>
      <dgm:spPr/>
      <dgm:t>
        <a:bodyPr/>
        <a:lstStyle/>
        <a:p>
          <a:endParaRPr lang="en-US"/>
        </a:p>
      </dgm:t>
    </dgm:pt>
    <dgm:pt modelId="{EBB7F233-9415-4617-8E6F-9C7D546E7AE5}" type="sibTrans" cxnId="{CBC99B13-72E5-409B-9FB6-1369C6F8226C}">
      <dgm:prSet/>
      <dgm:spPr/>
      <dgm:t>
        <a:bodyPr/>
        <a:lstStyle/>
        <a:p>
          <a:endParaRPr lang="en-US"/>
        </a:p>
      </dgm:t>
    </dgm:pt>
    <dgm:pt modelId="{50C5B401-40EE-4B92-BC65-100F85988C33}">
      <dgm:prSet custT="1"/>
      <dgm:spPr/>
      <dgm:t>
        <a:bodyPr/>
        <a:lstStyle/>
        <a:p>
          <a:pPr>
            <a:lnSpc>
              <a:spcPct val="100000"/>
            </a:lnSpc>
          </a:pPr>
          <a:r>
            <a:rPr lang="en-US" sz="1400" b="1" i="0" dirty="0">
              <a:solidFill>
                <a:schemeClr val="bg2"/>
              </a:solidFill>
              <a:latin typeface="Garamond" panose="02020404030301010803" pitchFamily="18" charset="0"/>
            </a:rPr>
            <a:t>Our project aims to use the database history of around 2000 former clients from a well-known tours and travel company to forecast their potential interest in purchasing travel insurance in the future. We seek to develop an intelligent model capable of predicting a customer's likelihood to purchase the travel insurance package based on specific characteristics.</a:t>
          </a:r>
          <a:endParaRPr lang="en-US" sz="1400" dirty="0">
            <a:solidFill>
              <a:schemeClr val="bg2"/>
            </a:solidFill>
            <a:latin typeface="Garamond" panose="02020404030301010803" pitchFamily="18" charset="0"/>
          </a:endParaRPr>
        </a:p>
      </dgm:t>
    </dgm:pt>
    <dgm:pt modelId="{F2D977B1-5712-40F9-8F98-B316C2ED4CDF}" type="parTrans" cxnId="{595492F5-D069-41C7-9383-529C0AE0C750}">
      <dgm:prSet/>
      <dgm:spPr/>
      <dgm:t>
        <a:bodyPr/>
        <a:lstStyle/>
        <a:p>
          <a:endParaRPr lang="en-US"/>
        </a:p>
      </dgm:t>
    </dgm:pt>
    <dgm:pt modelId="{E6580705-ED3E-47C0-A541-48159F9D760E}" type="sibTrans" cxnId="{595492F5-D069-41C7-9383-529C0AE0C750}">
      <dgm:prSet/>
      <dgm:spPr/>
      <dgm:t>
        <a:bodyPr/>
        <a:lstStyle/>
        <a:p>
          <a:endParaRPr lang="en-US"/>
        </a:p>
      </dgm:t>
    </dgm:pt>
    <dgm:pt modelId="{A82C6578-3265-4FFD-BB71-9B24673CAC1E}">
      <dgm:prSet/>
      <dgm:spPr/>
      <dgm:t>
        <a:bodyPr/>
        <a:lstStyle/>
        <a:p>
          <a:pPr>
            <a:lnSpc>
              <a:spcPct val="100000"/>
            </a:lnSpc>
          </a:pPr>
          <a:r>
            <a:rPr lang="en-US" b="1" dirty="0">
              <a:solidFill>
                <a:schemeClr val="bg2"/>
              </a:solidFill>
              <a:latin typeface="Garamond" panose="02020404030301010803" pitchFamily="18" charset="0"/>
            </a:rPr>
            <a:t>These variables comprise the client's age, profession, level of education, yearly income, size of family, frequency of travel, health condition, past international travel history, and number of prior travel insurance purchases.</a:t>
          </a:r>
          <a:endParaRPr lang="en-US" dirty="0">
            <a:solidFill>
              <a:schemeClr val="bg2"/>
            </a:solidFill>
            <a:latin typeface="Garamond" panose="02020404030301010803" pitchFamily="18" charset="0"/>
          </a:endParaRPr>
        </a:p>
      </dgm:t>
    </dgm:pt>
    <dgm:pt modelId="{AA88FE22-210D-4059-AAFB-3B66255F89D7}" type="parTrans" cxnId="{4C895316-2B9B-4728-93B0-43D6DA57742E}">
      <dgm:prSet/>
      <dgm:spPr/>
      <dgm:t>
        <a:bodyPr/>
        <a:lstStyle/>
        <a:p>
          <a:endParaRPr lang="en-US"/>
        </a:p>
      </dgm:t>
    </dgm:pt>
    <dgm:pt modelId="{567F1171-F5E5-488A-BFF0-6D8601634CBB}" type="sibTrans" cxnId="{4C895316-2B9B-4728-93B0-43D6DA57742E}">
      <dgm:prSet/>
      <dgm:spPr/>
      <dgm:t>
        <a:bodyPr/>
        <a:lstStyle/>
        <a:p>
          <a:endParaRPr lang="en-US"/>
        </a:p>
      </dgm:t>
    </dgm:pt>
    <dgm:pt modelId="{854CB14B-C2D4-49E3-B5B2-520F6181A7DB}">
      <dgm:prSet/>
      <dgm:spPr/>
      <dgm:t>
        <a:bodyPr/>
        <a:lstStyle/>
        <a:p>
          <a:pPr>
            <a:lnSpc>
              <a:spcPct val="100000"/>
            </a:lnSpc>
          </a:pPr>
          <a:r>
            <a:rPr lang="en-US" b="1" i="0" dirty="0">
              <a:solidFill>
                <a:schemeClr val="bg2"/>
              </a:solidFill>
              <a:latin typeface="Garamond" panose="02020404030301010803" pitchFamily="18" charset="0"/>
            </a:rPr>
            <a:t>We will explore the important steps used to examine the data, identify significant trends, and to create predictive models throughout the session.  Upon completion, you will have a deeper understanding of the variables impacting consumer reactions and how these understandings can inform focused marketing tactics.</a:t>
          </a:r>
          <a:endParaRPr lang="en-US" dirty="0">
            <a:solidFill>
              <a:schemeClr val="bg2"/>
            </a:solidFill>
            <a:latin typeface="Garamond" panose="02020404030301010803" pitchFamily="18" charset="0"/>
          </a:endParaRPr>
        </a:p>
      </dgm:t>
    </dgm:pt>
    <dgm:pt modelId="{C393338A-A23E-4A1D-B070-1A316B9ECA0F}" type="parTrans" cxnId="{3F2FCBF1-1802-45D4-B0DB-6EC4A821F288}">
      <dgm:prSet/>
      <dgm:spPr/>
      <dgm:t>
        <a:bodyPr/>
        <a:lstStyle/>
        <a:p>
          <a:endParaRPr lang="en-US"/>
        </a:p>
      </dgm:t>
    </dgm:pt>
    <dgm:pt modelId="{7920079B-22DE-41BB-8924-4F8B05E9A669}" type="sibTrans" cxnId="{3F2FCBF1-1802-45D4-B0DB-6EC4A821F288}">
      <dgm:prSet/>
      <dgm:spPr/>
      <dgm:t>
        <a:bodyPr/>
        <a:lstStyle/>
        <a:p>
          <a:endParaRPr lang="en-US"/>
        </a:p>
      </dgm:t>
    </dgm:pt>
    <dgm:pt modelId="{48D8657A-AEA3-42BC-891F-02F8F502EAC0}" type="pres">
      <dgm:prSet presAssocID="{C73ED53A-4D3F-442A-B663-FFE4399C98F5}" presName="root" presStyleCnt="0">
        <dgm:presLayoutVars>
          <dgm:dir/>
          <dgm:resizeHandles val="exact"/>
        </dgm:presLayoutVars>
      </dgm:prSet>
      <dgm:spPr/>
    </dgm:pt>
    <dgm:pt modelId="{0601C2A2-2348-4683-B8C7-99523A2508CE}" type="pres">
      <dgm:prSet presAssocID="{A31CE01B-3CE6-4DF2-BFF7-8BF0C4AF3153}" presName="compNode" presStyleCnt="0"/>
      <dgm:spPr/>
    </dgm:pt>
    <dgm:pt modelId="{9FE6F386-19D1-400F-A2FB-2768FAB5A359}" type="pres">
      <dgm:prSet presAssocID="{A31CE01B-3CE6-4DF2-BFF7-8BF0C4AF3153}" presName="bgRect" presStyleLbl="bgShp" presStyleIdx="0" presStyleCnt="4"/>
      <dgm:spPr>
        <a:solidFill>
          <a:schemeClr val="accent1">
            <a:lumMod val="75000"/>
          </a:schemeClr>
        </a:solidFill>
      </dgm:spPr>
    </dgm:pt>
    <dgm:pt modelId="{60E6F4FF-2B2B-4532-A59D-E1703A6FAA48}" type="pres">
      <dgm:prSet presAssocID="{A31CE01B-3CE6-4DF2-BFF7-8BF0C4AF315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a:solidFill>
            <a:schemeClr val="bg1"/>
          </a:solidFill>
        </a:ln>
      </dgm:spPr>
      <dgm:extLst>
        <a:ext uri="{E40237B7-FDA0-4F09-8148-C483321AD2D9}">
          <dgm14:cNvPr xmlns:dgm14="http://schemas.microsoft.com/office/drawing/2010/diagram" id="0" name="" descr="Call center"/>
        </a:ext>
      </dgm:extLst>
    </dgm:pt>
    <dgm:pt modelId="{9B4E5C2F-C0AC-4451-AB11-965FC06B9852}" type="pres">
      <dgm:prSet presAssocID="{A31CE01B-3CE6-4DF2-BFF7-8BF0C4AF3153}" presName="spaceRect" presStyleCnt="0"/>
      <dgm:spPr/>
    </dgm:pt>
    <dgm:pt modelId="{B66194FC-0632-46B5-A5A8-75C70E5CBF6B}" type="pres">
      <dgm:prSet presAssocID="{A31CE01B-3CE6-4DF2-BFF7-8BF0C4AF3153}" presName="parTx" presStyleLbl="revTx" presStyleIdx="0" presStyleCnt="4">
        <dgm:presLayoutVars>
          <dgm:chMax val="0"/>
          <dgm:chPref val="0"/>
        </dgm:presLayoutVars>
      </dgm:prSet>
      <dgm:spPr/>
    </dgm:pt>
    <dgm:pt modelId="{BD4D456F-A51A-4DCC-8ED2-630A6052B57C}" type="pres">
      <dgm:prSet presAssocID="{EBB7F233-9415-4617-8E6F-9C7D546E7AE5}" presName="sibTrans" presStyleCnt="0"/>
      <dgm:spPr/>
    </dgm:pt>
    <dgm:pt modelId="{C7CE4867-5916-4A07-AF84-366B7082EF21}" type="pres">
      <dgm:prSet presAssocID="{50C5B401-40EE-4B92-BC65-100F85988C33}" presName="compNode" presStyleCnt="0"/>
      <dgm:spPr/>
    </dgm:pt>
    <dgm:pt modelId="{055830A1-79BC-4D7F-88AE-257F91859228}" type="pres">
      <dgm:prSet presAssocID="{50C5B401-40EE-4B92-BC65-100F85988C33}" presName="bgRect" presStyleLbl="bgShp" presStyleIdx="1" presStyleCnt="4"/>
      <dgm:spPr>
        <a:solidFill>
          <a:schemeClr val="accent1">
            <a:lumMod val="75000"/>
          </a:schemeClr>
        </a:solidFill>
      </dgm:spPr>
    </dgm:pt>
    <dgm:pt modelId="{95E34A9E-DAC3-4F74-92CF-0B1EA0590BBE}" type="pres">
      <dgm:prSet presAssocID="{50C5B401-40EE-4B92-BC65-100F85988C3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a:solidFill>
            <a:schemeClr val="bg1"/>
          </a:solidFill>
        </a:ln>
      </dgm:spPr>
      <dgm:extLst>
        <a:ext uri="{E40237B7-FDA0-4F09-8148-C483321AD2D9}">
          <dgm14:cNvPr xmlns:dgm14="http://schemas.microsoft.com/office/drawing/2010/diagram" id="0" name="" descr="Airplane"/>
        </a:ext>
      </dgm:extLst>
    </dgm:pt>
    <dgm:pt modelId="{B4B4460A-19B4-4BE8-80E3-2D4E1173845D}" type="pres">
      <dgm:prSet presAssocID="{50C5B401-40EE-4B92-BC65-100F85988C33}" presName="spaceRect" presStyleCnt="0"/>
      <dgm:spPr/>
    </dgm:pt>
    <dgm:pt modelId="{AE25C06B-67B8-422C-B5E4-ECE91108ACCC}" type="pres">
      <dgm:prSet presAssocID="{50C5B401-40EE-4B92-BC65-100F85988C33}" presName="parTx" presStyleLbl="revTx" presStyleIdx="1" presStyleCnt="4" custScaleX="108684">
        <dgm:presLayoutVars>
          <dgm:chMax val="0"/>
          <dgm:chPref val="0"/>
        </dgm:presLayoutVars>
      </dgm:prSet>
      <dgm:spPr/>
    </dgm:pt>
    <dgm:pt modelId="{9DACE931-A718-43E4-8C49-27C0DC5974C4}" type="pres">
      <dgm:prSet presAssocID="{E6580705-ED3E-47C0-A541-48159F9D760E}" presName="sibTrans" presStyleCnt="0"/>
      <dgm:spPr/>
    </dgm:pt>
    <dgm:pt modelId="{43E5E35B-B4E1-4A7D-845F-A43C0549BF9A}" type="pres">
      <dgm:prSet presAssocID="{A82C6578-3265-4FFD-BB71-9B24673CAC1E}" presName="compNode" presStyleCnt="0"/>
      <dgm:spPr/>
    </dgm:pt>
    <dgm:pt modelId="{DFA7C7C2-9262-4231-81CD-D47E5F3FDFE7}" type="pres">
      <dgm:prSet presAssocID="{A82C6578-3265-4FFD-BB71-9B24673CAC1E}" presName="bgRect" presStyleLbl="bgShp" presStyleIdx="2" presStyleCnt="4"/>
      <dgm:spPr>
        <a:solidFill>
          <a:schemeClr val="accent1">
            <a:lumMod val="75000"/>
          </a:schemeClr>
        </a:solidFill>
      </dgm:spPr>
    </dgm:pt>
    <dgm:pt modelId="{CB1C90AC-0634-4572-9C58-7B8349C2EDEB}" type="pres">
      <dgm:prSet presAssocID="{A82C6578-3265-4FFD-BB71-9B24673CAC1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a:solidFill>
            <a:schemeClr val="bg1"/>
          </a:solidFill>
        </a:ln>
      </dgm:spPr>
      <dgm:extLst>
        <a:ext uri="{E40237B7-FDA0-4F09-8148-C483321AD2D9}">
          <dgm14:cNvPr xmlns:dgm14="http://schemas.microsoft.com/office/drawing/2010/diagram" id="0" name="" descr="Books"/>
        </a:ext>
      </dgm:extLst>
    </dgm:pt>
    <dgm:pt modelId="{E53A85DD-12FC-41F6-BDB0-1814FD93EDC8}" type="pres">
      <dgm:prSet presAssocID="{A82C6578-3265-4FFD-BB71-9B24673CAC1E}" presName="spaceRect" presStyleCnt="0"/>
      <dgm:spPr/>
    </dgm:pt>
    <dgm:pt modelId="{C3D69BA9-DB94-45BA-914A-BCDBE4C8C07A}" type="pres">
      <dgm:prSet presAssocID="{A82C6578-3265-4FFD-BB71-9B24673CAC1E}" presName="parTx" presStyleLbl="revTx" presStyleIdx="2" presStyleCnt="4">
        <dgm:presLayoutVars>
          <dgm:chMax val="0"/>
          <dgm:chPref val="0"/>
        </dgm:presLayoutVars>
      </dgm:prSet>
      <dgm:spPr/>
    </dgm:pt>
    <dgm:pt modelId="{A172F8C7-7DBD-496B-AE0F-94CE0B8BCDE6}" type="pres">
      <dgm:prSet presAssocID="{567F1171-F5E5-488A-BFF0-6D8601634CBB}" presName="sibTrans" presStyleCnt="0"/>
      <dgm:spPr/>
    </dgm:pt>
    <dgm:pt modelId="{7F9B8EEC-EA9A-4EF9-8AB3-085AA852E79F}" type="pres">
      <dgm:prSet presAssocID="{854CB14B-C2D4-49E3-B5B2-520F6181A7DB}" presName="compNode" presStyleCnt="0"/>
      <dgm:spPr/>
    </dgm:pt>
    <dgm:pt modelId="{E7F26D4F-1AFC-47FF-B2A3-7ABE97FDDB7E}" type="pres">
      <dgm:prSet presAssocID="{854CB14B-C2D4-49E3-B5B2-520F6181A7DB}" presName="bgRect" presStyleLbl="bgShp" presStyleIdx="3" presStyleCnt="4"/>
      <dgm:spPr>
        <a:solidFill>
          <a:schemeClr val="accent1">
            <a:lumMod val="75000"/>
          </a:schemeClr>
        </a:solidFill>
      </dgm:spPr>
    </dgm:pt>
    <dgm:pt modelId="{701EB111-544F-4271-B2A0-161FF7C4A0EF}" type="pres">
      <dgm:prSet presAssocID="{854CB14B-C2D4-49E3-B5B2-520F6181A7D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a:solidFill>
            <a:schemeClr val="bg1"/>
          </a:solidFill>
        </a:ln>
      </dgm:spPr>
      <dgm:extLst>
        <a:ext uri="{E40237B7-FDA0-4F09-8148-C483321AD2D9}">
          <dgm14:cNvPr xmlns:dgm14="http://schemas.microsoft.com/office/drawing/2010/diagram" id="0" name="" descr="Statistics"/>
        </a:ext>
      </dgm:extLst>
    </dgm:pt>
    <dgm:pt modelId="{3582FC3F-4EAE-4D62-89F4-9EA97E5CB697}" type="pres">
      <dgm:prSet presAssocID="{854CB14B-C2D4-49E3-B5B2-520F6181A7DB}" presName="spaceRect" presStyleCnt="0"/>
      <dgm:spPr/>
    </dgm:pt>
    <dgm:pt modelId="{C607F25C-FC4F-420F-AAEF-638602BDBFF2}" type="pres">
      <dgm:prSet presAssocID="{854CB14B-C2D4-49E3-B5B2-520F6181A7DB}" presName="parTx" presStyleLbl="revTx" presStyleIdx="3" presStyleCnt="4" custScaleX="103539">
        <dgm:presLayoutVars>
          <dgm:chMax val="0"/>
          <dgm:chPref val="0"/>
        </dgm:presLayoutVars>
      </dgm:prSet>
      <dgm:spPr/>
    </dgm:pt>
  </dgm:ptLst>
  <dgm:cxnLst>
    <dgm:cxn modelId="{CBC99B13-72E5-409B-9FB6-1369C6F8226C}" srcId="{C73ED53A-4D3F-442A-B663-FFE4399C98F5}" destId="{A31CE01B-3CE6-4DF2-BFF7-8BF0C4AF3153}" srcOrd="0" destOrd="0" parTransId="{F9B7AA2E-E6CC-47C4-83C3-11ADB3B30689}" sibTransId="{EBB7F233-9415-4617-8E6F-9C7D546E7AE5}"/>
    <dgm:cxn modelId="{4C895316-2B9B-4728-93B0-43D6DA57742E}" srcId="{C73ED53A-4D3F-442A-B663-FFE4399C98F5}" destId="{A82C6578-3265-4FFD-BB71-9B24673CAC1E}" srcOrd="2" destOrd="0" parTransId="{AA88FE22-210D-4059-AAFB-3B66255F89D7}" sibTransId="{567F1171-F5E5-488A-BFF0-6D8601634CBB}"/>
    <dgm:cxn modelId="{3E6BB93D-31C5-4A75-8380-4B8A463FFA81}" type="presOf" srcId="{50C5B401-40EE-4B92-BC65-100F85988C33}" destId="{AE25C06B-67B8-422C-B5E4-ECE91108ACCC}" srcOrd="0" destOrd="0" presId="urn:microsoft.com/office/officeart/2018/2/layout/IconVerticalSolidList"/>
    <dgm:cxn modelId="{72A17A81-4A55-4A78-BAD2-204A5EE9D823}" type="presOf" srcId="{C73ED53A-4D3F-442A-B663-FFE4399C98F5}" destId="{48D8657A-AEA3-42BC-891F-02F8F502EAC0}" srcOrd="0" destOrd="0" presId="urn:microsoft.com/office/officeart/2018/2/layout/IconVerticalSolidList"/>
    <dgm:cxn modelId="{E9BE14BE-5B62-4E6E-AA3A-DA88BD5D618C}" type="presOf" srcId="{A82C6578-3265-4FFD-BB71-9B24673CAC1E}" destId="{C3D69BA9-DB94-45BA-914A-BCDBE4C8C07A}" srcOrd="0" destOrd="0" presId="urn:microsoft.com/office/officeart/2018/2/layout/IconVerticalSolidList"/>
    <dgm:cxn modelId="{4A2A4BE9-C00D-4B72-BFA6-FF2C6F3BB3D5}" type="presOf" srcId="{A31CE01B-3CE6-4DF2-BFF7-8BF0C4AF3153}" destId="{B66194FC-0632-46B5-A5A8-75C70E5CBF6B}" srcOrd="0" destOrd="0" presId="urn:microsoft.com/office/officeart/2018/2/layout/IconVerticalSolidList"/>
    <dgm:cxn modelId="{3F2FCBF1-1802-45D4-B0DB-6EC4A821F288}" srcId="{C73ED53A-4D3F-442A-B663-FFE4399C98F5}" destId="{854CB14B-C2D4-49E3-B5B2-520F6181A7DB}" srcOrd="3" destOrd="0" parTransId="{C393338A-A23E-4A1D-B070-1A316B9ECA0F}" sibTransId="{7920079B-22DE-41BB-8924-4F8B05E9A669}"/>
    <dgm:cxn modelId="{595492F5-D069-41C7-9383-529C0AE0C750}" srcId="{C73ED53A-4D3F-442A-B663-FFE4399C98F5}" destId="{50C5B401-40EE-4B92-BC65-100F85988C33}" srcOrd="1" destOrd="0" parTransId="{F2D977B1-5712-40F9-8F98-B316C2ED4CDF}" sibTransId="{E6580705-ED3E-47C0-A541-48159F9D760E}"/>
    <dgm:cxn modelId="{5728EAFF-3B49-4F5A-96DE-E45F14AF2BC3}" type="presOf" srcId="{854CB14B-C2D4-49E3-B5B2-520F6181A7DB}" destId="{C607F25C-FC4F-420F-AAEF-638602BDBFF2}" srcOrd="0" destOrd="0" presId="urn:microsoft.com/office/officeart/2018/2/layout/IconVerticalSolidList"/>
    <dgm:cxn modelId="{1090F9FA-1D44-4CE3-AD07-35C323A69EFD}" type="presParOf" srcId="{48D8657A-AEA3-42BC-891F-02F8F502EAC0}" destId="{0601C2A2-2348-4683-B8C7-99523A2508CE}" srcOrd="0" destOrd="0" presId="urn:microsoft.com/office/officeart/2018/2/layout/IconVerticalSolidList"/>
    <dgm:cxn modelId="{9CFA0EFB-6204-4DA7-8016-BE882C53FB38}" type="presParOf" srcId="{0601C2A2-2348-4683-B8C7-99523A2508CE}" destId="{9FE6F386-19D1-400F-A2FB-2768FAB5A359}" srcOrd="0" destOrd="0" presId="urn:microsoft.com/office/officeart/2018/2/layout/IconVerticalSolidList"/>
    <dgm:cxn modelId="{963830BD-81B6-48CB-83EE-D6DE0C2F8C4E}" type="presParOf" srcId="{0601C2A2-2348-4683-B8C7-99523A2508CE}" destId="{60E6F4FF-2B2B-4532-A59D-E1703A6FAA48}" srcOrd="1" destOrd="0" presId="urn:microsoft.com/office/officeart/2018/2/layout/IconVerticalSolidList"/>
    <dgm:cxn modelId="{5DE78EEA-CC41-4FE7-ABAB-AFAF63062FE9}" type="presParOf" srcId="{0601C2A2-2348-4683-B8C7-99523A2508CE}" destId="{9B4E5C2F-C0AC-4451-AB11-965FC06B9852}" srcOrd="2" destOrd="0" presId="urn:microsoft.com/office/officeart/2018/2/layout/IconVerticalSolidList"/>
    <dgm:cxn modelId="{7E0DA756-38DA-4660-BE4A-AFAF356ADE9B}" type="presParOf" srcId="{0601C2A2-2348-4683-B8C7-99523A2508CE}" destId="{B66194FC-0632-46B5-A5A8-75C70E5CBF6B}" srcOrd="3" destOrd="0" presId="urn:microsoft.com/office/officeart/2018/2/layout/IconVerticalSolidList"/>
    <dgm:cxn modelId="{C9EFE383-01B8-4D70-A2A8-929391CEF888}" type="presParOf" srcId="{48D8657A-AEA3-42BC-891F-02F8F502EAC0}" destId="{BD4D456F-A51A-4DCC-8ED2-630A6052B57C}" srcOrd="1" destOrd="0" presId="urn:microsoft.com/office/officeart/2018/2/layout/IconVerticalSolidList"/>
    <dgm:cxn modelId="{ACBD6232-1147-4A50-A1C1-31A683A1F20F}" type="presParOf" srcId="{48D8657A-AEA3-42BC-891F-02F8F502EAC0}" destId="{C7CE4867-5916-4A07-AF84-366B7082EF21}" srcOrd="2" destOrd="0" presId="urn:microsoft.com/office/officeart/2018/2/layout/IconVerticalSolidList"/>
    <dgm:cxn modelId="{B07219AF-A97A-417F-B8F5-69F80B4F841B}" type="presParOf" srcId="{C7CE4867-5916-4A07-AF84-366B7082EF21}" destId="{055830A1-79BC-4D7F-88AE-257F91859228}" srcOrd="0" destOrd="0" presId="urn:microsoft.com/office/officeart/2018/2/layout/IconVerticalSolidList"/>
    <dgm:cxn modelId="{6D31DB21-1F86-4B2E-BB31-03AFD4312DAF}" type="presParOf" srcId="{C7CE4867-5916-4A07-AF84-366B7082EF21}" destId="{95E34A9E-DAC3-4F74-92CF-0B1EA0590BBE}" srcOrd="1" destOrd="0" presId="urn:microsoft.com/office/officeart/2018/2/layout/IconVerticalSolidList"/>
    <dgm:cxn modelId="{3CE5DC6D-34E2-43BC-835E-1025C86F3F94}" type="presParOf" srcId="{C7CE4867-5916-4A07-AF84-366B7082EF21}" destId="{B4B4460A-19B4-4BE8-80E3-2D4E1173845D}" srcOrd="2" destOrd="0" presId="urn:microsoft.com/office/officeart/2018/2/layout/IconVerticalSolidList"/>
    <dgm:cxn modelId="{AF463201-ED86-4D6F-AB82-0FE12B115666}" type="presParOf" srcId="{C7CE4867-5916-4A07-AF84-366B7082EF21}" destId="{AE25C06B-67B8-422C-B5E4-ECE91108ACCC}" srcOrd="3" destOrd="0" presId="urn:microsoft.com/office/officeart/2018/2/layout/IconVerticalSolidList"/>
    <dgm:cxn modelId="{76B39A15-9C2D-419A-BF93-96656AB5289D}" type="presParOf" srcId="{48D8657A-AEA3-42BC-891F-02F8F502EAC0}" destId="{9DACE931-A718-43E4-8C49-27C0DC5974C4}" srcOrd="3" destOrd="0" presId="urn:microsoft.com/office/officeart/2018/2/layout/IconVerticalSolidList"/>
    <dgm:cxn modelId="{B020EC71-D683-4BF6-A50A-FC52B665A66E}" type="presParOf" srcId="{48D8657A-AEA3-42BC-891F-02F8F502EAC0}" destId="{43E5E35B-B4E1-4A7D-845F-A43C0549BF9A}" srcOrd="4" destOrd="0" presId="urn:microsoft.com/office/officeart/2018/2/layout/IconVerticalSolidList"/>
    <dgm:cxn modelId="{A9725D8C-D854-437D-A4D1-A7803B4AEF67}" type="presParOf" srcId="{43E5E35B-B4E1-4A7D-845F-A43C0549BF9A}" destId="{DFA7C7C2-9262-4231-81CD-D47E5F3FDFE7}" srcOrd="0" destOrd="0" presId="urn:microsoft.com/office/officeart/2018/2/layout/IconVerticalSolidList"/>
    <dgm:cxn modelId="{96039F8C-EC0A-4824-8DFC-3EF4637BA67A}" type="presParOf" srcId="{43E5E35B-B4E1-4A7D-845F-A43C0549BF9A}" destId="{CB1C90AC-0634-4572-9C58-7B8349C2EDEB}" srcOrd="1" destOrd="0" presId="urn:microsoft.com/office/officeart/2018/2/layout/IconVerticalSolidList"/>
    <dgm:cxn modelId="{351D4FF1-D632-4949-BF66-394822B93F8D}" type="presParOf" srcId="{43E5E35B-B4E1-4A7D-845F-A43C0549BF9A}" destId="{E53A85DD-12FC-41F6-BDB0-1814FD93EDC8}" srcOrd="2" destOrd="0" presId="urn:microsoft.com/office/officeart/2018/2/layout/IconVerticalSolidList"/>
    <dgm:cxn modelId="{88FB096A-E837-41DC-A542-423531E0AF58}" type="presParOf" srcId="{43E5E35B-B4E1-4A7D-845F-A43C0549BF9A}" destId="{C3D69BA9-DB94-45BA-914A-BCDBE4C8C07A}" srcOrd="3" destOrd="0" presId="urn:microsoft.com/office/officeart/2018/2/layout/IconVerticalSolidList"/>
    <dgm:cxn modelId="{178D0229-B05F-42BA-B673-65F99D647CA5}" type="presParOf" srcId="{48D8657A-AEA3-42BC-891F-02F8F502EAC0}" destId="{A172F8C7-7DBD-496B-AE0F-94CE0B8BCDE6}" srcOrd="5" destOrd="0" presId="urn:microsoft.com/office/officeart/2018/2/layout/IconVerticalSolidList"/>
    <dgm:cxn modelId="{39CAF502-5F40-45A5-8D7A-C8150FC3EDEE}" type="presParOf" srcId="{48D8657A-AEA3-42BC-891F-02F8F502EAC0}" destId="{7F9B8EEC-EA9A-4EF9-8AB3-085AA852E79F}" srcOrd="6" destOrd="0" presId="urn:microsoft.com/office/officeart/2018/2/layout/IconVerticalSolidList"/>
    <dgm:cxn modelId="{B8243B2D-3825-4E84-ADA9-1E440BCCA3CC}" type="presParOf" srcId="{7F9B8EEC-EA9A-4EF9-8AB3-085AA852E79F}" destId="{E7F26D4F-1AFC-47FF-B2A3-7ABE97FDDB7E}" srcOrd="0" destOrd="0" presId="urn:microsoft.com/office/officeart/2018/2/layout/IconVerticalSolidList"/>
    <dgm:cxn modelId="{6193F9F5-C679-4BEC-9003-E7CFE70B0C49}" type="presParOf" srcId="{7F9B8EEC-EA9A-4EF9-8AB3-085AA852E79F}" destId="{701EB111-544F-4271-B2A0-161FF7C4A0EF}" srcOrd="1" destOrd="0" presId="urn:microsoft.com/office/officeart/2018/2/layout/IconVerticalSolidList"/>
    <dgm:cxn modelId="{32866854-52E9-4FCE-9CC9-D1642D892FB5}" type="presParOf" srcId="{7F9B8EEC-EA9A-4EF9-8AB3-085AA852E79F}" destId="{3582FC3F-4EAE-4D62-89F4-9EA97E5CB697}" srcOrd="2" destOrd="0" presId="urn:microsoft.com/office/officeart/2018/2/layout/IconVerticalSolidList"/>
    <dgm:cxn modelId="{3736A39B-EBF8-4F2B-B74C-E7948FCD5965}" type="presParOf" srcId="{7F9B8EEC-EA9A-4EF9-8AB3-085AA852E79F}" destId="{C607F25C-FC4F-420F-AAEF-638602BDBFF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5807EA-A0DB-40D9-8B42-96CA6F84BC7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27D79D6-9C5C-4040-B95F-7FA16368A915}">
      <dgm:prSet custT="1"/>
      <dgm:spPr/>
      <dgm:t>
        <a:bodyPr/>
        <a:lstStyle/>
        <a:p>
          <a:pPr algn="ctr">
            <a:lnSpc>
              <a:spcPct val="100000"/>
            </a:lnSpc>
            <a:spcAft>
              <a:spcPts val="0"/>
            </a:spcAft>
          </a:pPr>
          <a:r>
            <a:rPr lang="en-US" sz="1100" b="0" u="sng"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Financial Safety Net</a:t>
          </a:r>
        </a:p>
        <a:p>
          <a:pPr algn="ctr">
            <a:lnSpc>
              <a:spcPct val="100000"/>
            </a:lnSpc>
            <a:spcAft>
              <a:spcPts val="0"/>
            </a:spcAft>
          </a:pPr>
          <a:r>
            <a:rPr lang="en-US" sz="1100" b="1" u="sng"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
</a:t>
          </a:r>
          <a:r>
            <a:rPr lang="en-US" sz="1100" b="0" u="none"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Travel insurance provides a safety net in the event of unexpected events, ensuring that passengers won't be stranded paying high medical costs or suffer financial loss caused due to cancelled flights.</a:t>
          </a:r>
        </a:p>
      </dgm:t>
    </dgm:pt>
    <dgm:pt modelId="{EE88B881-A3D3-469A-B31D-EEE49E07809A}" type="parTrans" cxnId="{51291F7B-55DA-40FF-A1A7-FC0A82EF5C43}">
      <dgm:prSet/>
      <dgm:spPr/>
      <dgm:t>
        <a:bodyPr/>
        <a:lstStyle/>
        <a:p>
          <a:endParaRPr lang="en-US"/>
        </a:p>
      </dgm:t>
    </dgm:pt>
    <dgm:pt modelId="{61E0E652-FCD5-466C-8422-F95B5302D3EB}" type="sibTrans" cxnId="{51291F7B-55DA-40FF-A1A7-FC0A82EF5C43}">
      <dgm:prSet/>
      <dgm:spPr/>
      <dgm:t>
        <a:bodyPr/>
        <a:lstStyle/>
        <a:p>
          <a:endParaRPr lang="en-US"/>
        </a:p>
      </dgm:t>
    </dgm:pt>
    <dgm:pt modelId="{5B4CD041-65DD-4CE1-A327-D9562620B094}">
      <dgm:prSet custT="1"/>
      <dgm:spPr/>
      <dgm:t>
        <a:bodyPr anchor="ctr"/>
        <a:lstStyle/>
        <a:p>
          <a:pPr algn="ctr">
            <a:lnSpc>
              <a:spcPct val="100000"/>
            </a:lnSpc>
            <a:spcAft>
              <a:spcPts val="0"/>
            </a:spcAft>
          </a:pPr>
          <a:r>
            <a:rPr lang="en-US" sz="1100" b="0" u="sng"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Emergency Assistance</a:t>
          </a:r>
        </a:p>
        <a:p>
          <a:pPr algn="ctr">
            <a:lnSpc>
              <a:spcPct val="100000"/>
            </a:lnSpc>
            <a:spcAft>
              <a:spcPts val="0"/>
            </a:spcAft>
          </a:pPr>
          <a:r>
            <a:rPr lang="en-US" sz="1100" b="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
It includes access to emergency assistance services, such as medical evacuations or repatriation, in the event of a medical emergency</a:t>
          </a:r>
          <a:r>
            <a:rPr lang="en-US" sz="1200" b="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a:t>
          </a:r>
          <a:br>
            <a:rPr lang="en-US" sz="1200" b="0" i="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br>
          <a:endParaRPr lang="en-US" sz="1200" b="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dgm:t>
    </dgm:pt>
    <dgm:pt modelId="{A67E2A6B-6260-48B3-82CA-260DD7628E30}" type="parTrans" cxnId="{D68F6B75-EF11-4950-AA8C-EAC9A55D3280}">
      <dgm:prSet/>
      <dgm:spPr/>
      <dgm:t>
        <a:bodyPr/>
        <a:lstStyle/>
        <a:p>
          <a:endParaRPr lang="en-US"/>
        </a:p>
      </dgm:t>
    </dgm:pt>
    <dgm:pt modelId="{BC8FA2E7-B1BA-4E63-9E57-AF0F1F3AB5E6}" type="sibTrans" cxnId="{D68F6B75-EF11-4950-AA8C-EAC9A55D3280}">
      <dgm:prSet/>
      <dgm:spPr/>
      <dgm:t>
        <a:bodyPr/>
        <a:lstStyle/>
        <a:p>
          <a:endParaRPr lang="en-US"/>
        </a:p>
      </dgm:t>
    </dgm:pt>
    <dgm:pt modelId="{D8753A35-9BEC-4CCD-9F46-0D51AD9B929B}">
      <dgm:prSet custT="1"/>
      <dgm:spPr/>
      <dgm:t>
        <a:bodyPr/>
        <a:lstStyle/>
        <a:p>
          <a:pPr>
            <a:lnSpc>
              <a:spcPct val="100000"/>
            </a:lnSpc>
            <a:spcAft>
              <a:spcPts val="0"/>
            </a:spcAft>
          </a:pPr>
          <a:r>
            <a:rPr lang="en-US" sz="1100" b="0" u="sng"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Peace of Mind</a:t>
          </a:r>
        </a:p>
        <a:p>
          <a:pPr>
            <a:lnSpc>
              <a:spcPct val="100000"/>
            </a:lnSpc>
            <a:spcAft>
              <a:spcPts val="0"/>
            </a:spcAft>
          </a:pPr>
          <a:endParaRPr lang="en-US" sz="1100" b="0" u="sng"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a:p>
          <a:pPr>
            <a:lnSpc>
              <a:spcPct val="100000"/>
            </a:lnSpc>
            <a:spcAft>
              <a:spcPts val="0"/>
            </a:spcAft>
          </a:pPr>
          <a:r>
            <a:rPr lang="en-US" sz="1100" b="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It provides peace of mind, allowing travelers to enjoy their trip knowing they are protected against unexpected mishaps.</a:t>
          </a:r>
        </a:p>
      </dgm:t>
    </dgm:pt>
    <dgm:pt modelId="{EA51D158-6F92-4A09-8F5E-8F81789DAE25}" type="parTrans" cxnId="{84DC33CA-DE18-4DED-AECD-625BFD2878FB}">
      <dgm:prSet/>
      <dgm:spPr/>
      <dgm:t>
        <a:bodyPr/>
        <a:lstStyle/>
        <a:p>
          <a:endParaRPr lang="en-US"/>
        </a:p>
      </dgm:t>
    </dgm:pt>
    <dgm:pt modelId="{DE85C6A9-4712-407F-A6DB-A7B806A8E688}" type="sibTrans" cxnId="{84DC33CA-DE18-4DED-AECD-625BFD2878FB}">
      <dgm:prSet/>
      <dgm:spPr/>
      <dgm:t>
        <a:bodyPr/>
        <a:lstStyle/>
        <a:p>
          <a:endParaRPr lang="en-US"/>
        </a:p>
      </dgm:t>
    </dgm:pt>
    <dgm:pt modelId="{24FA4778-98E3-442B-9EBF-0AD879127E88}" type="pres">
      <dgm:prSet presAssocID="{4A5807EA-A0DB-40D9-8B42-96CA6F84BC7F}" presName="root" presStyleCnt="0">
        <dgm:presLayoutVars>
          <dgm:dir/>
          <dgm:resizeHandles val="exact"/>
        </dgm:presLayoutVars>
      </dgm:prSet>
      <dgm:spPr/>
    </dgm:pt>
    <dgm:pt modelId="{C610D6AA-B1C1-439F-AEDE-A7A8FD9D4324}" type="pres">
      <dgm:prSet presAssocID="{427D79D6-9C5C-4040-B95F-7FA16368A915}" presName="compNode" presStyleCnt="0"/>
      <dgm:spPr/>
    </dgm:pt>
    <dgm:pt modelId="{8D3E2F9E-EE26-4F96-B73C-93738D536319}" type="pres">
      <dgm:prSet presAssocID="{427D79D6-9C5C-4040-B95F-7FA16368A91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irplane"/>
        </a:ext>
      </dgm:extLst>
    </dgm:pt>
    <dgm:pt modelId="{B3304E31-7561-4298-A8E7-B28BCABAA1CA}" type="pres">
      <dgm:prSet presAssocID="{427D79D6-9C5C-4040-B95F-7FA16368A915}" presName="spaceRect" presStyleCnt="0"/>
      <dgm:spPr/>
    </dgm:pt>
    <dgm:pt modelId="{48CADB10-CF40-4D4F-B277-B9033754D2EB}" type="pres">
      <dgm:prSet presAssocID="{427D79D6-9C5C-4040-B95F-7FA16368A915}" presName="textRect" presStyleLbl="revTx" presStyleIdx="0" presStyleCnt="3" custScaleX="168259" custScaleY="129360" custLinFactNeighborX="1202" custLinFactNeighborY="13424">
        <dgm:presLayoutVars>
          <dgm:chMax val="1"/>
          <dgm:chPref val="1"/>
        </dgm:presLayoutVars>
      </dgm:prSet>
      <dgm:spPr/>
    </dgm:pt>
    <dgm:pt modelId="{5E35A44C-5FC5-4918-AD8B-716D2EB26414}" type="pres">
      <dgm:prSet presAssocID="{61E0E652-FCD5-466C-8422-F95B5302D3EB}" presName="sibTrans" presStyleCnt="0"/>
      <dgm:spPr/>
    </dgm:pt>
    <dgm:pt modelId="{8660BD1D-35CC-4CC6-9F00-956B112AD53C}" type="pres">
      <dgm:prSet presAssocID="{D8753A35-9BEC-4CCD-9F46-0D51AD9B929B}" presName="compNode" presStyleCnt="0"/>
      <dgm:spPr/>
    </dgm:pt>
    <dgm:pt modelId="{64BF0445-36B2-40FC-A7E7-610E9C5D5A49}" type="pres">
      <dgm:prSet presAssocID="{D8753A35-9BEC-4CCD-9F46-0D51AD9B929B}" presName="iconRect" presStyleLbl="node1" presStyleIdx="1" presStyleCnt="3" custLinFactNeighborX="-5941" custLinFactNeighborY="356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st Aid Kit"/>
        </a:ext>
      </dgm:extLst>
    </dgm:pt>
    <dgm:pt modelId="{4D942D32-FB94-41FF-9C34-B48AF474F364}" type="pres">
      <dgm:prSet presAssocID="{D8753A35-9BEC-4CCD-9F46-0D51AD9B929B}" presName="spaceRect" presStyleCnt="0"/>
      <dgm:spPr/>
    </dgm:pt>
    <dgm:pt modelId="{15581F16-D177-40BC-9C73-6E1534898C3C}" type="pres">
      <dgm:prSet presAssocID="{D8753A35-9BEC-4CCD-9F46-0D51AD9B929B}" presName="textRect" presStyleLbl="revTx" presStyleIdx="1" presStyleCnt="3" custScaleX="117348" custScaleY="111532" custLinFactNeighborY="-4738">
        <dgm:presLayoutVars>
          <dgm:chMax val="1"/>
          <dgm:chPref val="1"/>
        </dgm:presLayoutVars>
      </dgm:prSet>
      <dgm:spPr/>
    </dgm:pt>
    <dgm:pt modelId="{BC659733-2275-4E55-AFD2-3E98E01B7E79}" type="pres">
      <dgm:prSet presAssocID="{DE85C6A9-4712-407F-A6DB-A7B806A8E688}" presName="sibTrans" presStyleCnt="0"/>
      <dgm:spPr/>
    </dgm:pt>
    <dgm:pt modelId="{F3602FFC-8DF4-4B43-BF6C-7FE6AB10B593}" type="pres">
      <dgm:prSet presAssocID="{5B4CD041-65DD-4CE1-A327-D9562620B094}" presName="compNode" presStyleCnt="0"/>
      <dgm:spPr/>
    </dgm:pt>
    <dgm:pt modelId="{2B67B1A4-6B41-4DDB-89E5-77FAAACEDB6A}" type="pres">
      <dgm:prSet presAssocID="{5B4CD041-65DD-4CE1-A327-D9562620B094}" presName="iconRect" presStyleLbl="node1" presStyleIdx="2" presStyleCnt="3" custLinFactNeighborX="-2377" custLinFactNeighborY="831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untain scene"/>
        </a:ext>
      </dgm:extLst>
    </dgm:pt>
    <dgm:pt modelId="{3E14FEF7-E054-4CF4-9CB8-F95E7F374CE0}" type="pres">
      <dgm:prSet presAssocID="{5B4CD041-65DD-4CE1-A327-D9562620B094}" presName="spaceRect" presStyleCnt="0"/>
      <dgm:spPr/>
    </dgm:pt>
    <dgm:pt modelId="{BE5227B0-E3C7-4399-A5BC-87C7B95B18C6}" type="pres">
      <dgm:prSet presAssocID="{5B4CD041-65DD-4CE1-A327-D9562620B094}" presName="textRect" presStyleLbl="revTx" presStyleIdx="2" presStyleCnt="3" custScaleX="124705" custScaleY="130324" custLinFactNeighborX="-535" custLinFactNeighborY="10729">
        <dgm:presLayoutVars>
          <dgm:chMax val="1"/>
          <dgm:chPref val="1"/>
        </dgm:presLayoutVars>
      </dgm:prSet>
      <dgm:spPr/>
    </dgm:pt>
  </dgm:ptLst>
  <dgm:cxnLst>
    <dgm:cxn modelId="{37BDE300-9DFB-4CA4-9C25-F8B04A901AD2}" type="presOf" srcId="{D8753A35-9BEC-4CCD-9F46-0D51AD9B929B}" destId="{15581F16-D177-40BC-9C73-6E1534898C3C}" srcOrd="0" destOrd="0" presId="urn:microsoft.com/office/officeart/2018/2/layout/IconLabelList"/>
    <dgm:cxn modelId="{10246F03-002A-4EE3-8AA0-FB7DA36B63BF}" type="presOf" srcId="{5B4CD041-65DD-4CE1-A327-D9562620B094}" destId="{BE5227B0-E3C7-4399-A5BC-87C7B95B18C6}" srcOrd="0" destOrd="0" presId="urn:microsoft.com/office/officeart/2018/2/layout/IconLabelList"/>
    <dgm:cxn modelId="{D68F6B75-EF11-4950-AA8C-EAC9A55D3280}" srcId="{4A5807EA-A0DB-40D9-8B42-96CA6F84BC7F}" destId="{5B4CD041-65DD-4CE1-A327-D9562620B094}" srcOrd="2" destOrd="0" parTransId="{A67E2A6B-6260-48B3-82CA-260DD7628E30}" sibTransId="{BC8FA2E7-B1BA-4E63-9E57-AF0F1F3AB5E6}"/>
    <dgm:cxn modelId="{51291F7B-55DA-40FF-A1A7-FC0A82EF5C43}" srcId="{4A5807EA-A0DB-40D9-8B42-96CA6F84BC7F}" destId="{427D79D6-9C5C-4040-B95F-7FA16368A915}" srcOrd="0" destOrd="0" parTransId="{EE88B881-A3D3-469A-B31D-EEE49E07809A}" sibTransId="{61E0E652-FCD5-466C-8422-F95B5302D3EB}"/>
    <dgm:cxn modelId="{46D0DAB2-8C3F-48FF-8F2A-F09CDD4591D5}" type="presOf" srcId="{427D79D6-9C5C-4040-B95F-7FA16368A915}" destId="{48CADB10-CF40-4D4F-B277-B9033754D2EB}" srcOrd="0" destOrd="0" presId="urn:microsoft.com/office/officeart/2018/2/layout/IconLabelList"/>
    <dgm:cxn modelId="{657552C0-7D16-4248-B8AD-A475A1A22A31}" type="presOf" srcId="{4A5807EA-A0DB-40D9-8B42-96CA6F84BC7F}" destId="{24FA4778-98E3-442B-9EBF-0AD879127E88}" srcOrd="0" destOrd="0" presId="urn:microsoft.com/office/officeart/2018/2/layout/IconLabelList"/>
    <dgm:cxn modelId="{84DC33CA-DE18-4DED-AECD-625BFD2878FB}" srcId="{4A5807EA-A0DB-40D9-8B42-96CA6F84BC7F}" destId="{D8753A35-9BEC-4CCD-9F46-0D51AD9B929B}" srcOrd="1" destOrd="0" parTransId="{EA51D158-6F92-4A09-8F5E-8F81789DAE25}" sibTransId="{DE85C6A9-4712-407F-A6DB-A7B806A8E688}"/>
    <dgm:cxn modelId="{5D9A4AC7-683C-42A5-99DF-83B8E8918EAF}" type="presParOf" srcId="{24FA4778-98E3-442B-9EBF-0AD879127E88}" destId="{C610D6AA-B1C1-439F-AEDE-A7A8FD9D4324}" srcOrd="0" destOrd="0" presId="urn:microsoft.com/office/officeart/2018/2/layout/IconLabelList"/>
    <dgm:cxn modelId="{30656B00-74EB-49FE-9FC2-A9236A8F13C8}" type="presParOf" srcId="{C610D6AA-B1C1-439F-AEDE-A7A8FD9D4324}" destId="{8D3E2F9E-EE26-4F96-B73C-93738D536319}" srcOrd="0" destOrd="0" presId="urn:microsoft.com/office/officeart/2018/2/layout/IconLabelList"/>
    <dgm:cxn modelId="{657F609E-397D-473C-B750-5863FB117814}" type="presParOf" srcId="{C610D6AA-B1C1-439F-AEDE-A7A8FD9D4324}" destId="{B3304E31-7561-4298-A8E7-B28BCABAA1CA}" srcOrd="1" destOrd="0" presId="urn:microsoft.com/office/officeart/2018/2/layout/IconLabelList"/>
    <dgm:cxn modelId="{66369D92-823E-403B-976D-A09BA648D9C5}" type="presParOf" srcId="{C610D6AA-B1C1-439F-AEDE-A7A8FD9D4324}" destId="{48CADB10-CF40-4D4F-B277-B9033754D2EB}" srcOrd="2" destOrd="0" presId="urn:microsoft.com/office/officeart/2018/2/layout/IconLabelList"/>
    <dgm:cxn modelId="{BBD0179D-E1DB-4AE7-B37A-CAA8FC06AD45}" type="presParOf" srcId="{24FA4778-98E3-442B-9EBF-0AD879127E88}" destId="{5E35A44C-5FC5-4918-AD8B-716D2EB26414}" srcOrd="1" destOrd="0" presId="urn:microsoft.com/office/officeart/2018/2/layout/IconLabelList"/>
    <dgm:cxn modelId="{14AA6723-D487-4957-A6A9-6BF4F6EC241A}" type="presParOf" srcId="{24FA4778-98E3-442B-9EBF-0AD879127E88}" destId="{8660BD1D-35CC-4CC6-9F00-956B112AD53C}" srcOrd="2" destOrd="0" presId="urn:microsoft.com/office/officeart/2018/2/layout/IconLabelList"/>
    <dgm:cxn modelId="{1D4AFD6C-17E0-406C-B11F-0ED9A1EF4526}" type="presParOf" srcId="{8660BD1D-35CC-4CC6-9F00-956B112AD53C}" destId="{64BF0445-36B2-40FC-A7E7-610E9C5D5A49}" srcOrd="0" destOrd="0" presId="urn:microsoft.com/office/officeart/2018/2/layout/IconLabelList"/>
    <dgm:cxn modelId="{83AD9F4D-9AC1-4092-9A22-8F1C75C8B1B1}" type="presParOf" srcId="{8660BD1D-35CC-4CC6-9F00-956B112AD53C}" destId="{4D942D32-FB94-41FF-9C34-B48AF474F364}" srcOrd="1" destOrd="0" presId="urn:microsoft.com/office/officeart/2018/2/layout/IconLabelList"/>
    <dgm:cxn modelId="{15D1DB48-CE9D-4BD5-86B8-8D021F3D7566}" type="presParOf" srcId="{8660BD1D-35CC-4CC6-9F00-956B112AD53C}" destId="{15581F16-D177-40BC-9C73-6E1534898C3C}" srcOrd="2" destOrd="0" presId="urn:microsoft.com/office/officeart/2018/2/layout/IconLabelList"/>
    <dgm:cxn modelId="{643353EB-1402-4865-98EB-74D9F1D302B6}" type="presParOf" srcId="{24FA4778-98E3-442B-9EBF-0AD879127E88}" destId="{BC659733-2275-4E55-AFD2-3E98E01B7E79}" srcOrd="3" destOrd="0" presId="urn:microsoft.com/office/officeart/2018/2/layout/IconLabelList"/>
    <dgm:cxn modelId="{07182CE6-9B41-4237-90C2-83B42783270B}" type="presParOf" srcId="{24FA4778-98E3-442B-9EBF-0AD879127E88}" destId="{F3602FFC-8DF4-4B43-BF6C-7FE6AB10B593}" srcOrd="4" destOrd="0" presId="urn:microsoft.com/office/officeart/2018/2/layout/IconLabelList"/>
    <dgm:cxn modelId="{6B7AFC80-B6BA-4F9D-B64E-DBE802C0BA62}" type="presParOf" srcId="{F3602FFC-8DF4-4B43-BF6C-7FE6AB10B593}" destId="{2B67B1A4-6B41-4DDB-89E5-77FAAACEDB6A}" srcOrd="0" destOrd="0" presId="urn:microsoft.com/office/officeart/2018/2/layout/IconLabelList"/>
    <dgm:cxn modelId="{7F44CFD2-D52F-411D-B6C8-D3E6905334A8}" type="presParOf" srcId="{F3602FFC-8DF4-4B43-BF6C-7FE6AB10B593}" destId="{3E14FEF7-E054-4CF4-9CB8-F95E7F374CE0}" srcOrd="1" destOrd="0" presId="urn:microsoft.com/office/officeart/2018/2/layout/IconLabelList"/>
    <dgm:cxn modelId="{8C0FF4AB-1DDB-4E06-A6B1-D43E92B6D230}" type="presParOf" srcId="{F3602FFC-8DF4-4B43-BF6C-7FE6AB10B593}" destId="{BE5227B0-E3C7-4399-A5BC-87C7B95B18C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6BD7A7-5981-410C-8D96-0A33785245AA}"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91CF777F-44BA-4EC5-AD34-B11AE3EEC04E}">
      <dgm:prSet custT="1"/>
      <dgm:spPr/>
      <dgm:t>
        <a:bodyPr/>
        <a:lstStyle/>
        <a:p>
          <a:endParaRPr lang="en-US" sz="1600" b="1" u="sng" dirty="0">
            <a:latin typeface="Garamond" panose="02020404030301010803" pitchFamily="18" charset="0"/>
          </a:endParaRPr>
        </a:p>
        <a:p>
          <a:r>
            <a:rPr lang="en-US" sz="1800" b="1" u="sng" dirty="0">
              <a:latin typeface="Garamond" panose="02020404030301010803" pitchFamily="18" charset="0"/>
            </a:rPr>
            <a:t>Pattern Recognition</a:t>
          </a:r>
          <a:br>
            <a:rPr lang="en-US" sz="1600" b="1" u="sng" dirty="0">
              <a:latin typeface="Garamond" panose="02020404030301010803" pitchFamily="18" charset="0"/>
            </a:rPr>
          </a:br>
          <a:br>
            <a:rPr lang="en-US" sz="1600" b="1" dirty="0">
              <a:latin typeface="Garamond" panose="02020404030301010803" pitchFamily="18" charset="0"/>
            </a:rPr>
          </a:br>
          <a:r>
            <a:rPr lang="en-US" sz="1600" dirty="0">
              <a:latin typeface="Garamond" panose="02020404030301010803" pitchFamily="18" charset="0"/>
            </a:rPr>
            <a:t>It focuses on training computer systems to identify patterns and make decisions based on data, leading to more accurate predictions and outcomes</a:t>
          </a:r>
          <a:br>
            <a:rPr lang="en-US" sz="1600" dirty="0"/>
          </a:br>
          <a:br>
            <a:rPr lang="en-US" sz="1600">
              <a:latin typeface="Garamond" panose="02020404030301010803" pitchFamily="18" charset="0"/>
            </a:rPr>
          </a:br>
          <a:endParaRPr lang="en-US" sz="1600" dirty="0">
            <a:latin typeface="Garamond" panose="02020404030301010803" pitchFamily="18" charset="0"/>
          </a:endParaRPr>
        </a:p>
      </dgm:t>
    </dgm:pt>
    <dgm:pt modelId="{3F788DCB-03B6-4AA7-BDE2-6F0759957809}" type="parTrans" cxnId="{9595B6F6-7F9B-498D-BA49-F580FE2FA9CC}">
      <dgm:prSet/>
      <dgm:spPr/>
      <dgm:t>
        <a:bodyPr/>
        <a:lstStyle/>
        <a:p>
          <a:endParaRPr lang="en-US"/>
        </a:p>
      </dgm:t>
    </dgm:pt>
    <dgm:pt modelId="{390988F8-3F86-43CB-8C61-FA68537E0F81}" type="sibTrans" cxnId="{9595B6F6-7F9B-498D-BA49-F580FE2FA9CC}">
      <dgm:prSet/>
      <dgm:spPr/>
      <dgm:t>
        <a:bodyPr/>
        <a:lstStyle/>
        <a:p>
          <a:endParaRPr lang="en-US"/>
        </a:p>
      </dgm:t>
    </dgm:pt>
    <dgm:pt modelId="{00364655-8E8F-4BC1-A565-20755896B140}">
      <dgm:prSet custT="1"/>
      <dgm:spPr/>
      <dgm:t>
        <a:bodyPr/>
        <a:lstStyle/>
        <a:p>
          <a:endParaRPr lang="en-US" sz="1800" b="1" u="sng" dirty="0">
            <a:solidFill>
              <a:schemeClr val="bg1"/>
            </a:solidFill>
            <a:latin typeface="Garamond" panose="02020404030301010803" pitchFamily="18" charset="0"/>
          </a:endParaRPr>
        </a:p>
        <a:p>
          <a:r>
            <a:rPr lang="en-US" sz="1800" b="1" u="sng" dirty="0">
              <a:solidFill>
                <a:schemeClr val="bg1"/>
              </a:solidFill>
              <a:latin typeface="Garamond" panose="02020404030301010803" pitchFamily="18" charset="0"/>
            </a:rPr>
            <a:t>Data Analysis</a:t>
          </a:r>
          <a:br>
            <a:rPr lang="en-US" sz="1800" b="1" u="sng" dirty="0">
              <a:solidFill>
                <a:schemeClr val="bg1"/>
              </a:solidFill>
              <a:latin typeface="Garamond" panose="02020404030301010803" pitchFamily="18" charset="0"/>
            </a:rPr>
          </a:br>
          <a:br>
            <a:rPr lang="en-US" sz="1800" b="0" dirty="0">
              <a:latin typeface="Garamond" panose="02020404030301010803" pitchFamily="18" charset="0"/>
            </a:rPr>
          </a:br>
          <a:r>
            <a:rPr lang="en-US" sz="1600" b="0" dirty="0">
              <a:latin typeface="Garamond" panose="02020404030301010803" pitchFamily="18" charset="0"/>
            </a:rPr>
            <a:t>Machine learning involves using algorithms to analyze and interpret complex data sets, enabling the discovery of meaningful patterns and insights.</a:t>
          </a:r>
          <a:br>
            <a:rPr lang="en-US" sz="1600" b="0" dirty="0">
              <a:latin typeface="Garamond" panose="02020404030301010803" pitchFamily="18" charset="0"/>
            </a:rPr>
          </a:br>
          <a:br>
            <a:rPr lang="en-US" sz="1800" b="0" dirty="0">
              <a:latin typeface="Garamond" panose="02020404030301010803" pitchFamily="18" charset="0"/>
            </a:rPr>
          </a:br>
          <a:endParaRPr lang="en-US" sz="1600" b="0" dirty="0">
            <a:latin typeface="Garamond" panose="02020404030301010803" pitchFamily="18" charset="0"/>
          </a:endParaRPr>
        </a:p>
      </dgm:t>
    </dgm:pt>
    <dgm:pt modelId="{EF6EBF02-2A97-443A-99FA-03BAFE9B9629}" type="sibTrans" cxnId="{19CCE1D0-679E-4291-87A3-1CBF864F82DB}">
      <dgm:prSet/>
      <dgm:spPr/>
      <dgm:t>
        <a:bodyPr/>
        <a:lstStyle/>
        <a:p>
          <a:endParaRPr lang="en-US"/>
        </a:p>
      </dgm:t>
    </dgm:pt>
    <dgm:pt modelId="{A0121EA7-D005-4AA0-8D01-17E829D73CEB}" type="parTrans" cxnId="{19CCE1D0-679E-4291-87A3-1CBF864F82DB}">
      <dgm:prSet/>
      <dgm:spPr/>
      <dgm:t>
        <a:bodyPr/>
        <a:lstStyle/>
        <a:p>
          <a:endParaRPr lang="en-US"/>
        </a:p>
      </dgm:t>
    </dgm:pt>
    <dgm:pt modelId="{51085E74-86FE-4614-8FC2-0111005EB747}">
      <dgm:prSet custT="1"/>
      <dgm:spPr/>
      <dgm:t>
        <a:bodyPr/>
        <a:lstStyle/>
        <a:p>
          <a:endParaRPr lang="en-US" sz="1600" b="0" u="sng" dirty="0">
            <a:solidFill>
              <a:schemeClr val="bg1"/>
            </a:solidFill>
            <a:latin typeface="Garamond" panose="02020404030301010803" pitchFamily="18" charset="0"/>
          </a:endParaRPr>
        </a:p>
        <a:p>
          <a:r>
            <a:rPr lang="en-US" sz="1800" b="1" u="sng" dirty="0">
              <a:solidFill>
                <a:schemeClr val="bg1"/>
              </a:solidFill>
              <a:latin typeface="Garamond" panose="02020404030301010803" pitchFamily="18" charset="0"/>
            </a:rPr>
            <a:t>Risk Mitigation</a:t>
          </a:r>
          <a:br>
            <a:rPr lang="en-US" sz="1600" b="1" u="sng" dirty="0">
              <a:solidFill>
                <a:schemeClr val="bg1"/>
              </a:solidFill>
              <a:latin typeface="Garamond" panose="02020404030301010803" pitchFamily="18" charset="0"/>
            </a:rPr>
          </a:br>
          <a:br>
            <a:rPr lang="en-US" sz="1600" b="0" dirty="0">
              <a:solidFill>
                <a:schemeClr val="bg1"/>
              </a:solidFill>
              <a:latin typeface="Garamond" panose="02020404030301010803" pitchFamily="18" charset="0"/>
            </a:rPr>
          </a:br>
          <a:r>
            <a:rPr lang="en-US" sz="1600" b="0" dirty="0">
              <a:solidFill>
                <a:schemeClr val="bg1"/>
              </a:solidFill>
              <a:latin typeface="Garamond" panose="02020404030301010803" pitchFamily="18" charset="0"/>
            </a:rPr>
            <a:t>It helps in identifying and mitigating potential risks through the analysis of historical data and real-time information, leading to more accurate risk assessments and appropriate coverage.</a:t>
          </a:r>
          <a:br>
            <a:rPr lang="en-US" sz="1400" b="0" dirty="0">
              <a:solidFill>
                <a:schemeClr val="bg1"/>
              </a:solidFill>
              <a:latin typeface="Garamond" panose="02020404030301010803" pitchFamily="18" charset="0"/>
            </a:rPr>
          </a:br>
          <a:br>
            <a:rPr lang="en-US" sz="1400" b="0" dirty="0">
              <a:solidFill>
                <a:schemeClr val="bg1"/>
              </a:solidFill>
              <a:latin typeface="Garamond" panose="02020404030301010803" pitchFamily="18" charset="0"/>
            </a:rPr>
          </a:br>
          <a:endParaRPr lang="en-US" sz="1400" dirty="0"/>
        </a:p>
      </dgm:t>
    </dgm:pt>
    <dgm:pt modelId="{28AA8D8C-0A25-4BAF-A9D6-C06B301691BA}" type="parTrans" cxnId="{50630C5F-8C35-4A63-9F47-CBF6C7F517B7}">
      <dgm:prSet/>
      <dgm:spPr/>
      <dgm:t>
        <a:bodyPr/>
        <a:lstStyle/>
        <a:p>
          <a:endParaRPr lang="en-US"/>
        </a:p>
      </dgm:t>
    </dgm:pt>
    <dgm:pt modelId="{6BB97F82-382A-4213-88F9-C0A160400796}" type="sibTrans" cxnId="{50630C5F-8C35-4A63-9F47-CBF6C7F517B7}">
      <dgm:prSet/>
      <dgm:spPr/>
      <dgm:t>
        <a:bodyPr/>
        <a:lstStyle/>
        <a:p>
          <a:endParaRPr lang="en-US"/>
        </a:p>
      </dgm:t>
    </dgm:pt>
    <dgm:pt modelId="{438E3C32-58B2-42D2-AEB3-19F02658CBF6}">
      <dgm:prSet custT="1"/>
      <dgm:spPr/>
      <dgm:t>
        <a:bodyPr/>
        <a:lstStyle/>
        <a:p>
          <a:r>
            <a:rPr lang="en-US" sz="1800" b="1" u="sng" dirty="0">
              <a:solidFill>
                <a:schemeClr val="bg1"/>
              </a:solidFill>
              <a:latin typeface="Garamond" panose="02020404030301010803" pitchFamily="18" charset="0"/>
            </a:rPr>
            <a:t>Customized Recommendations</a:t>
          </a:r>
          <a:br>
            <a:rPr lang="en-US" sz="1600" b="0" u="sng" dirty="0">
              <a:solidFill>
                <a:schemeClr val="bg1"/>
              </a:solidFill>
              <a:latin typeface="Garamond" panose="02020404030301010803" pitchFamily="18" charset="0"/>
            </a:rPr>
          </a:br>
          <a:br>
            <a:rPr lang="en-US" sz="1600" b="0" dirty="0">
              <a:solidFill>
                <a:schemeClr val="bg1"/>
              </a:solidFill>
              <a:latin typeface="Garamond" panose="02020404030301010803" pitchFamily="18" charset="0"/>
            </a:rPr>
          </a:br>
          <a:r>
            <a:rPr lang="en-US" sz="1600" b="0" dirty="0">
              <a:solidFill>
                <a:schemeClr val="bg1"/>
              </a:solidFill>
              <a:latin typeface="Garamond" panose="02020404030301010803" pitchFamily="18" charset="0"/>
            </a:rPr>
            <a:t>Machine learning enables the customization of travel insurance options based on individual travel patterns and preferences, enhancing coverage and satisfaction</a:t>
          </a:r>
          <a:br>
            <a:rPr lang="en-US" sz="1600" b="0" dirty="0">
              <a:solidFill>
                <a:schemeClr val="bg1"/>
              </a:solidFill>
            </a:rPr>
          </a:br>
          <a:endParaRPr lang="en-US" sz="1600" b="0" dirty="0">
            <a:solidFill>
              <a:schemeClr val="bg1"/>
            </a:solidFill>
          </a:endParaRPr>
        </a:p>
      </dgm:t>
    </dgm:pt>
    <dgm:pt modelId="{605FF494-2512-4C06-A9B2-113EB633AF20}" type="sibTrans" cxnId="{E76AAF52-CAB4-4228-81F9-52F3B91C3A83}">
      <dgm:prSet/>
      <dgm:spPr/>
      <dgm:t>
        <a:bodyPr/>
        <a:lstStyle/>
        <a:p>
          <a:endParaRPr lang="en-US"/>
        </a:p>
      </dgm:t>
    </dgm:pt>
    <dgm:pt modelId="{07513A63-1611-4068-8249-86559FE4A5FB}" type="parTrans" cxnId="{E76AAF52-CAB4-4228-81F9-52F3B91C3A83}">
      <dgm:prSet/>
      <dgm:spPr/>
      <dgm:t>
        <a:bodyPr/>
        <a:lstStyle/>
        <a:p>
          <a:endParaRPr lang="en-US"/>
        </a:p>
      </dgm:t>
    </dgm:pt>
    <dgm:pt modelId="{A59F3809-F6D1-4AE9-9F49-00DCF064AAAC}" type="pres">
      <dgm:prSet presAssocID="{026BD7A7-5981-410C-8D96-0A33785245AA}" presName="matrix" presStyleCnt="0">
        <dgm:presLayoutVars>
          <dgm:chMax val="1"/>
          <dgm:dir/>
          <dgm:resizeHandles val="exact"/>
        </dgm:presLayoutVars>
      </dgm:prSet>
      <dgm:spPr/>
    </dgm:pt>
    <dgm:pt modelId="{45A3F731-48F3-4494-B31F-BE752FD19C95}" type="pres">
      <dgm:prSet presAssocID="{026BD7A7-5981-410C-8D96-0A33785245AA}" presName="diamond" presStyleLbl="bgShp" presStyleIdx="0" presStyleCnt="1"/>
      <dgm:spPr/>
    </dgm:pt>
    <dgm:pt modelId="{C955DE9A-9A0B-491F-A677-F70776F347CA}" type="pres">
      <dgm:prSet presAssocID="{026BD7A7-5981-410C-8D96-0A33785245AA}" presName="quad1" presStyleLbl="node1" presStyleIdx="0" presStyleCnt="4" custScaleX="198773" custScaleY="114314" custLinFactNeighborX="-60222" custLinFactNeighborY="-7940">
        <dgm:presLayoutVars>
          <dgm:chMax val="0"/>
          <dgm:chPref val="0"/>
          <dgm:bulletEnabled val="1"/>
        </dgm:presLayoutVars>
      </dgm:prSet>
      <dgm:spPr/>
    </dgm:pt>
    <dgm:pt modelId="{B545889B-89B8-44D3-BAE3-C9CE7E42A990}" type="pres">
      <dgm:prSet presAssocID="{026BD7A7-5981-410C-8D96-0A33785245AA}" presName="quad2" presStyleLbl="node1" presStyleIdx="1" presStyleCnt="4" custScaleX="199213" custScaleY="111426" custLinFactNeighborX="56531" custLinFactNeighborY="-6806">
        <dgm:presLayoutVars>
          <dgm:chMax val="0"/>
          <dgm:chPref val="0"/>
          <dgm:bulletEnabled val="1"/>
        </dgm:presLayoutVars>
      </dgm:prSet>
      <dgm:spPr/>
    </dgm:pt>
    <dgm:pt modelId="{199206E7-3817-44C9-905B-E8912A2ED305}" type="pres">
      <dgm:prSet presAssocID="{026BD7A7-5981-410C-8D96-0A33785245AA}" presName="quad3" presStyleLbl="node1" presStyleIdx="2" presStyleCnt="4" custScaleX="199427" custScaleY="116110" custLinFactNeighborX="-58987" custLinFactNeighborY="5672">
        <dgm:presLayoutVars>
          <dgm:chMax val="0"/>
          <dgm:chPref val="0"/>
          <dgm:bulletEnabled val="1"/>
        </dgm:presLayoutVars>
      </dgm:prSet>
      <dgm:spPr/>
    </dgm:pt>
    <dgm:pt modelId="{AB8C931A-5CFF-42FA-A2FC-00B89F2E72D1}" type="pres">
      <dgm:prSet presAssocID="{026BD7A7-5981-410C-8D96-0A33785245AA}" presName="quad4" presStyleLbl="node1" presStyleIdx="3" presStyleCnt="4" custScaleX="199007" custScaleY="117184" custLinFactNeighborX="61556" custLinFactNeighborY="6952">
        <dgm:presLayoutVars>
          <dgm:chMax val="0"/>
          <dgm:chPref val="0"/>
          <dgm:bulletEnabled val="1"/>
        </dgm:presLayoutVars>
      </dgm:prSet>
      <dgm:spPr/>
    </dgm:pt>
  </dgm:ptLst>
  <dgm:cxnLst>
    <dgm:cxn modelId="{634A1939-83F9-44E5-B1B3-C29413DE4D2C}" type="presOf" srcId="{00364655-8E8F-4BC1-A565-20755896B140}" destId="{C955DE9A-9A0B-491F-A677-F70776F347CA}" srcOrd="0" destOrd="0" presId="urn:microsoft.com/office/officeart/2005/8/layout/matrix3"/>
    <dgm:cxn modelId="{50630C5F-8C35-4A63-9F47-CBF6C7F517B7}" srcId="{026BD7A7-5981-410C-8D96-0A33785245AA}" destId="{51085E74-86FE-4614-8FC2-0111005EB747}" srcOrd="3" destOrd="0" parTransId="{28AA8D8C-0A25-4BAF-A9D6-C06B301691BA}" sibTransId="{6BB97F82-382A-4213-88F9-C0A160400796}"/>
    <dgm:cxn modelId="{E76AAF52-CAB4-4228-81F9-52F3B91C3A83}" srcId="{026BD7A7-5981-410C-8D96-0A33785245AA}" destId="{438E3C32-58B2-42D2-AEB3-19F02658CBF6}" srcOrd="2" destOrd="0" parTransId="{07513A63-1611-4068-8249-86559FE4A5FB}" sibTransId="{605FF494-2512-4C06-A9B2-113EB633AF20}"/>
    <dgm:cxn modelId="{501FF152-8205-469D-8454-D91160E67C9C}" type="presOf" srcId="{438E3C32-58B2-42D2-AEB3-19F02658CBF6}" destId="{199206E7-3817-44C9-905B-E8912A2ED305}" srcOrd="0" destOrd="0" presId="urn:microsoft.com/office/officeart/2005/8/layout/matrix3"/>
    <dgm:cxn modelId="{48533699-A6A9-4E76-9C1D-9CDEA6BC7802}" type="presOf" srcId="{026BD7A7-5981-410C-8D96-0A33785245AA}" destId="{A59F3809-F6D1-4AE9-9F49-00DCF064AAAC}" srcOrd="0" destOrd="0" presId="urn:microsoft.com/office/officeart/2005/8/layout/matrix3"/>
    <dgm:cxn modelId="{19CCE1D0-679E-4291-87A3-1CBF864F82DB}" srcId="{026BD7A7-5981-410C-8D96-0A33785245AA}" destId="{00364655-8E8F-4BC1-A565-20755896B140}" srcOrd="0" destOrd="0" parTransId="{A0121EA7-D005-4AA0-8D01-17E829D73CEB}" sibTransId="{EF6EBF02-2A97-443A-99FA-03BAFE9B9629}"/>
    <dgm:cxn modelId="{9595B6F6-7F9B-498D-BA49-F580FE2FA9CC}" srcId="{026BD7A7-5981-410C-8D96-0A33785245AA}" destId="{91CF777F-44BA-4EC5-AD34-B11AE3EEC04E}" srcOrd="1" destOrd="0" parTransId="{3F788DCB-03B6-4AA7-BDE2-6F0759957809}" sibTransId="{390988F8-3F86-43CB-8C61-FA68537E0F81}"/>
    <dgm:cxn modelId="{288510F7-6EB3-436C-A1AA-8D28F5BB5E6B}" type="presOf" srcId="{91CF777F-44BA-4EC5-AD34-B11AE3EEC04E}" destId="{B545889B-89B8-44D3-BAE3-C9CE7E42A990}" srcOrd="0" destOrd="0" presId="urn:microsoft.com/office/officeart/2005/8/layout/matrix3"/>
    <dgm:cxn modelId="{F3FCACFC-9254-408D-9B20-431E8FE52B97}" type="presOf" srcId="{51085E74-86FE-4614-8FC2-0111005EB747}" destId="{AB8C931A-5CFF-42FA-A2FC-00B89F2E72D1}" srcOrd="0" destOrd="0" presId="urn:microsoft.com/office/officeart/2005/8/layout/matrix3"/>
    <dgm:cxn modelId="{7B4C3ECF-ABDA-48D0-9BAF-98F227433E53}" type="presParOf" srcId="{A59F3809-F6D1-4AE9-9F49-00DCF064AAAC}" destId="{45A3F731-48F3-4494-B31F-BE752FD19C95}" srcOrd="0" destOrd="0" presId="urn:microsoft.com/office/officeart/2005/8/layout/matrix3"/>
    <dgm:cxn modelId="{6104534E-44C3-4DF1-8F2A-33E95079A0CE}" type="presParOf" srcId="{A59F3809-F6D1-4AE9-9F49-00DCF064AAAC}" destId="{C955DE9A-9A0B-491F-A677-F70776F347CA}" srcOrd="1" destOrd="0" presId="urn:microsoft.com/office/officeart/2005/8/layout/matrix3"/>
    <dgm:cxn modelId="{61E5D307-3D59-43E9-9CA8-9C9710103A71}" type="presParOf" srcId="{A59F3809-F6D1-4AE9-9F49-00DCF064AAAC}" destId="{B545889B-89B8-44D3-BAE3-C9CE7E42A990}" srcOrd="2" destOrd="0" presId="urn:microsoft.com/office/officeart/2005/8/layout/matrix3"/>
    <dgm:cxn modelId="{5AF3EAB9-34B2-490D-88C5-71DBFD790B24}" type="presParOf" srcId="{A59F3809-F6D1-4AE9-9F49-00DCF064AAAC}" destId="{199206E7-3817-44C9-905B-E8912A2ED305}" srcOrd="3" destOrd="0" presId="urn:microsoft.com/office/officeart/2005/8/layout/matrix3"/>
    <dgm:cxn modelId="{1FF63839-B744-47BF-A670-22104F05E1AC}" type="presParOf" srcId="{A59F3809-F6D1-4AE9-9F49-00DCF064AAAC}" destId="{AB8C931A-5CFF-42FA-A2FC-00B89F2E72D1}"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C1F178-B4C6-476C-88AC-6F4591D4C0BF}"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5D0C3BBB-12B5-4FDF-B5B3-A294AB2B4396}">
      <dgm:prSet custT="1"/>
      <dgm:spPr/>
      <dgm:t>
        <a:bodyPr/>
        <a:lstStyle/>
        <a:p>
          <a:r>
            <a:rPr lang="en-US" sz="2000" b="1" i="0" dirty="0">
              <a:latin typeface="Garamond" panose="02020404030301010803" pitchFamily="18" charset="0"/>
            </a:rPr>
            <a:t>Out of the company's 1987 customers, only 35.73% opted to purchase the travel insurance package.</a:t>
          </a:r>
          <a:endParaRPr lang="en-US" sz="2000" dirty="0">
            <a:latin typeface="Garamond" panose="02020404030301010803" pitchFamily="18" charset="0"/>
          </a:endParaRPr>
        </a:p>
      </dgm:t>
    </dgm:pt>
    <dgm:pt modelId="{847B5626-4C48-4889-AEBC-FAB725E6CA93}" type="parTrans" cxnId="{358C5FBD-D65B-499B-8BC4-1145C3467857}">
      <dgm:prSet/>
      <dgm:spPr/>
      <dgm:t>
        <a:bodyPr/>
        <a:lstStyle/>
        <a:p>
          <a:endParaRPr lang="en-US"/>
        </a:p>
      </dgm:t>
    </dgm:pt>
    <dgm:pt modelId="{CA68B866-F3E3-415A-A3F8-6C80687F7D8E}" type="sibTrans" cxnId="{358C5FBD-D65B-499B-8BC4-1145C3467857}">
      <dgm:prSet/>
      <dgm:spPr/>
      <dgm:t>
        <a:bodyPr/>
        <a:lstStyle/>
        <a:p>
          <a:endParaRPr lang="en-US"/>
        </a:p>
      </dgm:t>
    </dgm:pt>
    <dgm:pt modelId="{0265A6E5-5E4C-44EB-9DAD-45A1F5DC5507}">
      <dgm:prSet custT="1"/>
      <dgm:spPr/>
      <dgm:t>
        <a:bodyPr/>
        <a:lstStyle/>
        <a:p>
          <a:pPr algn="l"/>
          <a:r>
            <a:rPr lang="en-US" sz="2000" b="1" i="0" dirty="0">
              <a:latin typeface="Garamond" panose="02020404030301010803" pitchFamily="18" charset="0"/>
            </a:rPr>
            <a:t>Based on the pie chart shown, it's evident that the distribution of our target variable is significantly skewed. </a:t>
          </a:r>
          <a:endParaRPr lang="en-US" sz="2000" dirty="0">
            <a:latin typeface="Garamond" panose="02020404030301010803" pitchFamily="18" charset="0"/>
          </a:endParaRPr>
        </a:p>
      </dgm:t>
    </dgm:pt>
    <dgm:pt modelId="{01985D54-B74D-43E9-8586-FBC9241B633D}" type="parTrans" cxnId="{F288B570-8D67-4C04-9EED-853AB7C08F09}">
      <dgm:prSet/>
      <dgm:spPr/>
      <dgm:t>
        <a:bodyPr/>
        <a:lstStyle/>
        <a:p>
          <a:endParaRPr lang="en-US"/>
        </a:p>
      </dgm:t>
    </dgm:pt>
    <dgm:pt modelId="{CBAE6F07-38BF-45D7-AECD-652D98C77331}" type="sibTrans" cxnId="{F288B570-8D67-4C04-9EED-853AB7C08F09}">
      <dgm:prSet/>
      <dgm:spPr/>
      <dgm:t>
        <a:bodyPr/>
        <a:lstStyle/>
        <a:p>
          <a:endParaRPr lang="en-US"/>
        </a:p>
      </dgm:t>
    </dgm:pt>
    <dgm:pt modelId="{0249F008-0559-4669-96F2-F49C9465EFB4}" type="pres">
      <dgm:prSet presAssocID="{2AC1F178-B4C6-476C-88AC-6F4591D4C0BF}" presName="linear" presStyleCnt="0">
        <dgm:presLayoutVars>
          <dgm:animLvl val="lvl"/>
          <dgm:resizeHandles val="exact"/>
        </dgm:presLayoutVars>
      </dgm:prSet>
      <dgm:spPr/>
    </dgm:pt>
    <dgm:pt modelId="{D67149DC-392E-4692-97CF-05FC27C9C9F8}" type="pres">
      <dgm:prSet presAssocID="{0265A6E5-5E4C-44EB-9DAD-45A1F5DC5507}" presName="parentText" presStyleLbl="node1" presStyleIdx="0" presStyleCnt="2" custLinFactY="-3029" custLinFactNeighborY="-100000">
        <dgm:presLayoutVars>
          <dgm:chMax val="0"/>
          <dgm:bulletEnabled val="1"/>
        </dgm:presLayoutVars>
      </dgm:prSet>
      <dgm:spPr/>
    </dgm:pt>
    <dgm:pt modelId="{CC7CE852-C577-4B28-BEAA-DA171C13B5C1}" type="pres">
      <dgm:prSet presAssocID="{CBAE6F07-38BF-45D7-AECD-652D98C77331}" presName="spacer" presStyleCnt="0"/>
      <dgm:spPr/>
    </dgm:pt>
    <dgm:pt modelId="{8A80993B-AA80-498E-862A-12C0C7CAD85C}" type="pres">
      <dgm:prSet presAssocID="{5D0C3BBB-12B5-4FDF-B5B3-A294AB2B4396}" presName="parentText" presStyleLbl="node1" presStyleIdx="1" presStyleCnt="2">
        <dgm:presLayoutVars>
          <dgm:chMax val="0"/>
          <dgm:bulletEnabled val="1"/>
        </dgm:presLayoutVars>
      </dgm:prSet>
      <dgm:spPr/>
    </dgm:pt>
  </dgm:ptLst>
  <dgm:cxnLst>
    <dgm:cxn modelId="{F288B570-8D67-4C04-9EED-853AB7C08F09}" srcId="{2AC1F178-B4C6-476C-88AC-6F4591D4C0BF}" destId="{0265A6E5-5E4C-44EB-9DAD-45A1F5DC5507}" srcOrd="0" destOrd="0" parTransId="{01985D54-B74D-43E9-8586-FBC9241B633D}" sibTransId="{CBAE6F07-38BF-45D7-AECD-652D98C77331}"/>
    <dgm:cxn modelId="{AE4B4A54-460E-427F-824A-CC9A84CF6BFD}" type="presOf" srcId="{0265A6E5-5E4C-44EB-9DAD-45A1F5DC5507}" destId="{D67149DC-392E-4692-97CF-05FC27C9C9F8}" srcOrd="0" destOrd="0" presId="urn:microsoft.com/office/officeart/2005/8/layout/vList2"/>
    <dgm:cxn modelId="{1AA383AE-6287-4C78-8D29-3D2997E6D10E}" type="presOf" srcId="{2AC1F178-B4C6-476C-88AC-6F4591D4C0BF}" destId="{0249F008-0559-4669-96F2-F49C9465EFB4}" srcOrd="0" destOrd="0" presId="urn:microsoft.com/office/officeart/2005/8/layout/vList2"/>
    <dgm:cxn modelId="{358C5FBD-D65B-499B-8BC4-1145C3467857}" srcId="{2AC1F178-B4C6-476C-88AC-6F4591D4C0BF}" destId="{5D0C3BBB-12B5-4FDF-B5B3-A294AB2B4396}" srcOrd="1" destOrd="0" parTransId="{847B5626-4C48-4889-AEBC-FAB725E6CA93}" sibTransId="{CA68B866-F3E3-415A-A3F8-6C80687F7D8E}"/>
    <dgm:cxn modelId="{917B8DE0-57F9-4045-94F1-530313C08B1D}" type="presOf" srcId="{5D0C3BBB-12B5-4FDF-B5B3-A294AB2B4396}" destId="{8A80993B-AA80-498E-862A-12C0C7CAD85C}" srcOrd="0" destOrd="0" presId="urn:microsoft.com/office/officeart/2005/8/layout/vList2"/>
    <dgm:cxn modelId="{61D924CC-4784-4BFF-85DD-A399FA3109BE}" type="presParOf" srcId="{0249F008-0559-4669-96F2-F49C9465EFB4}" destId="{D67149DC-392E-4692-97CF-05FC27C9C9F8}" srcOrd="0" destOrd="0" presId="urn:microsoft.com/office/officeart/2005/8/layout/vList2"/>
    <dgm:cxn modelId="{B0D42DF0-A898-4CDB-B8E3-3CA8E4ECD095}" type="presParOf" srcId="{0249F008-0559-4669-96F2-F49C9465EFB4}" destId="{CC7CE852-C577-4B28-BEAA-DA171C13B5C1}" srcOrd="1" destOrd="0" presId="urn:microsoft.com/office/officeart/2005/8/layout/vList2"/>
    <dgm:cxn modelId="{3CEC4BCD-A629-4F96-9AC6-97DAA58A4BED}" type="presParOf" srcId="{0249F008-0559-4669-96F2-F49C9465EFB4}" destId="{8A80993B-AA80-498E-862A-12C0C7CAD85C}"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F12473-3E19-4D2F-BD7F-89EDDAF884DB}"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D7FA1EC2-84CF-47E7-A5ED-B02B85AE0A23}">
      <dgm:prSet custT="1"/>
      <dgm:spPr/>
      <dgm:t>
        <a:bodyPr/>
        <a:lstStyle/>
        <a:p>
          <a:r>
            <a:rPr lang="en-US" sz="2000" b="1" dirty="0">
              <a:latin typeface="Garamond" panose="02020404030301010803" pitchFamily="18" charset="0"/>
            </a:rPr>
            <a:t>Selection of Machine Learning Algorithms for Prediction</a:t>
          </a:r>
        </a:p>
      </dgm:t>
    </dgm:pt>
    <dgm:pt modelId="{28302932-C8C4-417E-8782-92E01FD1A003}" type="parTrans" cxnId="{5546DDB6-E76C-4F2C-9E5A-C65D41D9BCF9}">
      <dgm:prSet/>
      <dgm:spPr/>
      <dgm:t>
        <a:bodyPr/>
        <a:lstStyle/>
        <a:p>
          <a:endParaRPr lang="en-US"/>
        </a:p>
      </dgm:t>
    </dgm:pt>
    <dgm:pt modelId="{875A5F03-1BC9-48C5-950E-B15B0CC166B3}" type="sibTrans" cxnId="{5546DDB6-E76C-4F2C-9E5A-C65D41D9BCF9}">
      <dgm:prSet/>
      <dgm:spPr/>
      <dgm:t>
        <a:bodyPr/>
        <a:lstStyle/>
        <a:p>
          <a:endParaRPr lang="en-US"/>
        </a:p>
      </dgm:t>
    </dgm:pt>
    <dgm:pt modelId="{F09980A0-C1D2-434F-A150-632533359FCB}">
      <dgm:prSet custT="1"/>
      <dgm:spPr/>
      <dgm:t>
        <a:bodyPr/>
        <a:lstStyle/>
        <a:p>
          <a:pPr algn="l"/>
          <a:r>
            <a:rPr lang="en-US" sz="1200" b="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Logistic Regression </a:t>
          </a:r>
        </a:p>
        <a:p>
          <a:pPr algn="l"/>
          <a:r>
            <a:rPr lang="en-US" sz="1200" b="1" dirty="0">
              <a:solidFill>
                <a:schemeClr val="accent1">
                  <a:lumMod val="75000"/>
                </a:schemeClr>
              </a:solidFill>
              <a:latin typeface="Garamond" panose="02020404030301010803" pitchFamily="18" charset="0"/>
            </a:rPr>
            <a:t>Commonly used for binary classification problems and can provide insights into the probability of travel insurance claims occurring.</a:t>
          </a:r>
          <a:endParaRPr lang="en-US" sz="1200" dirty="0">
            <a:solidFill>
              <a:schemeClr val="accent1">
                <a:lumMod val="75000"/>
              </a:schemeClr>
            </a:solidFill>
            <a:latin typeface="Garamond" panose="02020404030301010803" pitchFamily="18" charset="0"/>
          </a:endParaRPr>
        </a:p>
      </dgm:t>
    </dgm:pt>
    <dgm:pt modelId="{1860AA87-C582-4EDC-A7ED-5166906E2C80}" type="parTrans" cxnId="{FEDB1D92-493F-46A0-9091-5F9F13C5B7E8}">
      <dgm:prSet/>
      <dgm:spPr/>
      <dgm:t>
        <a:bodyPr/>
        <a:lstStyle/>
        <a:p>
          <a:endParaRPr lang="en-US"/>
        </a:p>
      </dgm:t>
    </dgm:pt>
    <dgm:pt modelId="{9DF8F8A3-9E98-462A-9B80-370856925145}" type="sibTrans" cxnId="{FEDB1D92-493F-46A0-9091-5F9F13C5B7E8}">
      <dgm:prSet/>
      <dgm:spPr/>
      <dgm:t>
        <a:bodyPr/>
        <a:lstStyle/>
        <a:p>
          <a:endParaRPr lang="en-US"/>
        </a:p>
      </dgm:t>
    </dgm:pt>
    <dgm:pt modelId="{243AD221-FDA8-473C-989E-EB65B32F0915}">
      <dgm:prSet custT="1"/>
      <dgm:spPr/>
      <dgm:t>
        <a:bodyPr/>
        <a:lstStyle/>
        <a:p>
          <a:pPr algn="l"/>
          <a:r>
            <a:rPr lang="en-US" sz="1200" b="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Random Forest Classifier</a:t>
          </a:r>
        </a:p>
        <a:p>
          <a:pPr algn="l"/>
          <a:r>
            <a:rPr lang="en-US" sz="1200" b="1" i="0" dirty="0">
              <a:solidFill>
                <a:schemeClr val="accent1">
                  <a:lumMod val="75000"/>
                </a:schemeClr>
              </a:solidFill>
              <a:latin typeface="Garamond" panose="02020404030301010803" pitchFamily="18" charset="0"/>
            </a:rPr>
            <a:t>Random Forest is a popular choice for classification because it combines multiple decision trees, resulting in high accuracy and reduced overfitting. It is </a:t>
          </a:r>
          <a:r>
            <a:rPr lang="en-US" sz="1200" b="1" dirty="0">
              <a:solidFill>
                <a:schemeClr val="accent1">
                  <a:lumMod val="75000"/>
                </a:schemeClr>
              </a:solidFill>
              <a:latin typeface="Garamond" panose="02020404030301010803" pitchFamily="18" charset="0"/>
            </a:rPr>
            <a:t>suitable for handling complex datasets, including categorical and numerical variables.</a:t>
          </a:r>
          <a:endParaRPr lang="en-US" sz="1200" dirty="0">
            <a:solidFill>
              <a:schemeClr val="accent1">
                <a:lumMod val="75000"/>
              </a:schemeClr>
            </a:solidFill>
            <a:latin typeface="Garamond" panose="02020404030301010803" pitchFamily="18" charset="0"/>
          </a:endParaRPr>
        </a:p>
      </dgm:t>
    </dgm:pt>
    <dgm:pt modelId="{CE517B6B-43EA-4B58-9F77-FF785F890C0E}" type="parTrans" cxnId="{BDD78195-5003-4B82-98AA-7124A0A25FB4}">
      <dgm:prSet/>
      <dgm:spPr/>
      <dgm:t>
        <a:bodyPr/>
        <a:lstStyle/>
        <a:p>
          <a:endParaRPr lang="en-US"/>
        </a:p>
      </dgm:t>
    </dgm:pt>
    <dgm:pt modelId="{F9684D20-B7EE-4C18-A083-034BBA6B522C}" type="sibTrans" cxnId="{BDD78195-5003-4B82-98AA-7124A0A25FB4}">
      <dgm:prSet/>
      <dgm:spPr/>
      <dgm:t>
        <a:bodyPr/>
        <a:lstStyle/>
        <a:p>
          <a:endParaRPr lang="en-US"/>
        </a:p>
      </dgm:t>
    </dgm:pt>
    <dgm:pt modelId="{7AA0D3DC-9304-4D44-9844-0169F761628D}">
      <dgm:prSet custT="1"/>
      <dgm:spPr/>
      <dgm:t>
        <a:bodyPr/>
        <a:lstStyle/>
        <a:p>
          <a:pPr algn="l"/>
          <a:r>
            <a:rPr lang="en-US" sz="1300" b="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XGBoost Classifier </a:t>
          </a:r>
        </a:p>
        <a:p>
          <a:pPr algn="l"/>
          <a:r>
            <a:rPr lang="en-US" sz="1200" b="1" dirty="0">
              <a:solidFill>
                <a:schemeClr val="accent1">
                  <a:lumMod val="75000"/>
                </a:schemeClr>
              </a:solidFill>
              <a:latin typeface="Garamond" panose="02020404030301010803" pitchFamily="18" charset="0"/>
            </a:rPr>
            <a:t>An iterative technique known for its performance and ability to identify complex interactions in the data</a:t>
          </a:r>
          <a:r>
            <a:rPr lang="en-US" sz="1300" b="1" dirty="0">
              <a:latin typeface="Garamond" panose="02020404030301010803" pitchFamily="18" charset="0"/>
            </a:rPr>
            <a:t>.</a:t>
          </a:r>
          <a:endParaRPr lang="en-US" sz="1300" dirty="0">
            <a:latin typeface="Garamond" panose="02020404030301010803" pitchFamily="18" charset="0"/>
          </a:endParaRPr>
        </a:p>
      </dgm:t>
    </dgm:pt>
    <dgm:pt modelId="{908555E9-859A-4178-890A-2A3C62CE749B}" type="parTrans" cxnId="{A5D51F5A-38AB-4793-BA2E-7132B0C4743B}">
      <dgm:prSet/>
      <dgm:spPr/>
      <dgm:t>
        <a:bodyPr/>
        <a:lstStyle/>
        <a:p>
          <a:endParaRPr lang="en-US"/>
        </a:p>
      </dgm:t>
    </dgm:pt>
    <dgm:pt modelId="{3A95A5ED-D256-41C5-B677-2A93D57E6379}" type="sibTrans" cxnId="{A5D51F5A-38AB-4793-BA2E-7132B0C4743B}">
      <dgm:prSet/>
      <dgm:spPr/>
      <dgm:t>
        <a:bodyPr/>
        <a:lstStyle/>
        <a:p>
          <a:endParaRPr lang="en-US"/>
        </a:p>
      </dgm:t>
    </dgm:pt>
    <dgm:pt modelId="{A1D95BDE-2C1F-46B8-869D-44E80B91FD8D}">
      <dgm:prSet custT="1"/>
      <dgm:spPr/>
      <dgm:t>
        <a:bodyPr/>
        <a:lstStyle/>
        <a:p>
          <a:pPr algn="l"/>
          <a:r>
            <a:rPr lang="en-US" sz="1200" b="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Decision Tree Classifier</a:t>
          </a:r>
        </a:p>
        <a:p>
          <a:pPr algn="l"/>
          <a:r>
            <a:rPr lang="en-US" sz="1200" b="1" i="0" dirty="0">
              <a:solidFill>
                <a:schemeClr val="accent1">
                  <a:lumMod val="75000"/>
                </a:schemeClr>
              </a:solidFill>
              <a:latin typeface="Garamond" panose="02020404030301010803" pitchFamily="18" charset="0"/>
            </a:rPr>
            <a:t>Decision trees are chosen for their simplicity, interpretability, and ability to handle both categorical and numerical data. They are effective for capturing complex relationships, require minimal data preprocessing, and are robust to outliers</a:t>
          </a:r>
          <a:endParaRPr lang="en-US" sz="1200" dirty="0">
            <a:solidFill>
              <a:schemeClr val="accent1">
                <a:lumMod val="75000"/>
              </a:schemeClr>
            </a:solidFill>
            <a:latin typeface="Garamond" panose="02020404030301010803" pitchFamily="18" charset="0"/>
          </a:endParaRPr>
        </a:p>
      </dgm:t>
    </dgm:pt>
    <dgm:pt modelId="{085CAED6-8926-40A4-B5F9-118CDEF4E2EE}" type="parTrans" cxnId="{F4C4B641-221D-430F-A0FF-35A50A6F079C}">
      <dgm:prSet/>
      <dgm:spPr/>
      <dgm:t>
        <a:bodyPr/>
        <a:lstStyle/>
        <a:p>
          <a:endParaRPr lang="en-US"/>
        </a:p>
      </dgm:t>
    </dgm:pt>
    <dgm:pt modelId="{0F2A8046-B2C1-4378-96A0-C0A2315142C6}" type="sibTrans" cxnId="{F4C4B641-221D-430F-A0FF-35A50A6F079C}">
      <dgm:prSet/>
      <dgm:spPr/>
      <dgm:t>
        <a:bodyPr/>
        <a:lstStyle/>
        <a:p>
          <a:endParaRPr lang="en-US"/>
        </a:p>
      </dgm:t>
    </dgm:pt>
    <dgm:pt modelId="{A2877CAF-25CC-49B5-AF61-03D2AD6ED966}">
      <dgm:prSet custT="1"/>
      <dgm:spPr/>
      <dgm:t>
        <a:bodyPr/>
        <a:lstStyle/>
        <a:p>
          <a:pPr algn="l"/>
          <a:r>
            <a:rPr lang="en-US" sz="1200" b="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Naïve Bayes Classifier</a:t>
          </a:r>
        </a:p>
        <a:p>
          <a:pPr algn="l"/>
          <a:r>
            <a:rPr lang="en-US" sz="1100" b="1" dirty="0"/>
            <a:t> </a:t>
          </a:r>
          <a:r>
            <a:rPr lang="en-US" sz="1200" b="1" i="0" dirty="0">
              <a:solidFill>
                <a:schemeClr val="accent1">
                  <a:lumMod val="75000"/>
                </a:schemeClr>
              </a:solidFill>
              <a:latin typeface="Garamond" panose="02020404030301010803" pitchFamily="18" charset="0"/>
            </a:rPr>
            <a:t>Naive Bayes is often chosen for its simplicity, efficiency, and effectiveness in text classification and other tasks. It works well with high-dimensional datasets, requires fewer parameters to tune, and can handle large amounts of data. </a:t>
          </a:r>
          <a:endParaRPr lang="en-US" sz="1200" dirty="0">
            <a:solidFill>
              <a:schemeClr val="accent1">
                <a:lumMod val="75000"/>
              </a:schemeClr>
            </a:solidFill>
            <a:latin typeface="Garamond" panose="02020404030301010803" pitchFamily="18" charset="0"/>
          </a:endParaRPr>
        </a:p>
      </dgm:t>
    </dgm:pt>
    <dgm:pt modelId="{54D23EC5-059F-48FC-A11F-76E207FEC29C}" type="parTrans" cxnId="{1F1DE3A6-527E-40E3-BA23-D3EEBA9B8EF7}">
      <dgm:prSet/>
      <dgm:spPr/>
      <dgm:t>
        <a:bodyPr/>
        <a:lstStyle/>
        <a:p>
          <a:endParaRPr lang="en-US"/>
        </a:p>
      </dgm:t>
    </dgm:pt>
    <dgm:pt modelId="{A19302E3-58B3-49C3-BCB0-0FC0F0E4CECC}" type="sibTrans" cxnId="{1F1DE3A6-527E-40E3-BA23-D3EEBA9B8EF7}">
      <dgm:prSet/>
      <dgm:spPr/>
      <dgm:t>
        <a:bodyPr/>
        <a:lstStyle/>
        <a:p>
          <a:endParaRPr lang="en-US"/>
        </a:p>
      </dgm:t>
    </dgm:pt>
    <dgm:pt modelId="{5772F4DD-6CDC-45D4-8820-A856240593BD}" type="pres">
      <dgm:prSet presAssocID="{FAF12473-3E19-4D2F-BD7F-89EDDAF884DB}" presName="diagram" presStyleCnt="0">
        <dgm:presLayoutVars>
          <dgm:chPref val="1"/>
          <dgm:dir/>
          <dgm:animOne val="branch"/>
          <dgm:animLvl val="lvl"/>
          <dgm:resizeHandles/>
        </dgm:presLayoutVars>
      </dgm:prSet>
      <dgm:spPr/>
    </dgm:pt>
    <dgm:pt modelId="{5643F835-0CB5-48EA-AFE6-BC36BB2F27CC}" type="pres">
      <dgm:prSet presAssocID="{D7FA1EC2-84CF-47E7-A5ED-B02B85AE0A23}" presName="root" presStyleCnt="0"/>
      <dgm:spPr/>
    </dgm:pt>
    <dgm:pt modelId="{9D0A22CF-2BDD-478C-B65E-3AEFFE0B19AB}" type="pres">
      <dgm:prSet presAssocID="{D7FA1EC2-84CF-47E7-A5ED-B02B85AE0A23}" presName="rootComposite" presStyleCnt="0"/>
      <dgm:spPr/>
    </dgm:pt>
    <dgm:pt modelId="{16873C06-7FE6-4932-8E5E-C22E0ACE6374}" type="pres">
      <dgm:prSet presAssocID="{D7FA1EC2-84CF-47E7-A5ED-B02B85AE0A23}" presName="rootText" presStyleLbl="node1" presStyleIdx="0" presStyleCnt="1" custScaleX="538161"/>
      <dgm:spPr/>
    </dgm:pt>
    <dgm:pt modelId="{506C6885-C61B-4427-BB40-86336B10CEB5}" type="pres">
      <dgm:prSet presAssocID="{D7FA1EC2-84CF-47E7-A5ED-B02B85AE0A23}" presName="rootConnector" presStyleLbl="node1" presStyleIdx="0" presStyleCnt="1"/>
      <dgm:spPr/>
    </dgm:pt>
    <dgm:pt modelId="{285E5241-6676-4B5D-B7B6-7302FF66B149}" type="pres">
      <dgm:prSet presAssocID="{D7FA1EC2-84CF-47E7-A5ED-B02B85AE0A23}" presName="childShape" presStyleCnt="0"/>
      <dgm:spPr/>
    </dgm:pt>
    <dgm:pt modelId="{5329F99D-FB6D-4099-B078-625B9F91BE5D}" type="pres">
      <dgm:prSet presAssocID="{1860AA87-C582-4EDC-A7ED-5166906E2C80}" presName="Name13" presStyleLbl="parChTrans1D2" presStyleIdx="0" presStyleCnt="5"/>
      <dgm:spPr/>
    </dgm:pt>
    <dgm:pt modelId="{69C08D2A-4E89-4B96-996C-0BC355165736}" type="pres">
      <dgm:prSet presAssocID="{F09980A0-C1D2-434F-A150-632533359FCB}" presName="childText" presStyleLbl="bgAcc1" presStyleIdx="0" presStyleCnt="5" custScaleX="654394" custScaleY="118942">
        <dgm:presLayoutVars>
          <dgm:bulletEnabled val="1"/>
        </dgm:presLayoutVars>
      </dgm:prSet>
      <dgm:spPr/>
    </dgm:pt>
    <dgm:pt modelId="{0815D290-E5AC-4AB6-9A7A-02145AC359C4}" type="pres">
      <dgm:prSet presAssocID="{CE517B6B-43EA-4B58-9F77-FF785F890C0E}" presName="Name13" presStyleLbl="parChTrans1D2" presStyleIdx="1" presStyleCnt="5"/>
      <dgm:spPr/>
    </dgm:pt>
    <dgm:pt modelId="{4603543E-56DD-4291-AA08-70F6EAA4C1EE}" type="pres">
      <dgm:prSet presAssocID="{243AD221-FDA8-473C-989E-EB65B32F0915}" presName="childText" presStyleLbl="bgAcc1" presStyleIdx="1" presStyleCnt="5" custScaleX="656372" custScaleY="120714">
        <dgm:presLayoutVars>
          <dgm:bulletEnabled val="1"/>
        </dgm:presLayoutVars>
      </dgm:prSet>
      <dgm:spPr/>
    </dgm:pt>
    <dgm:pt modelId="{643CCB00-AD0B-43A7-81D6-73CD3295B6D8}" type="pres">
      <dgm:prSet presAssocID="{908555E9-859A-4178-890A-2A3C62CE749B}" presName="Name13" presStyleLbl="parChTrans1D2" presStyleIdx="2" presStyleCnt="5"/>
      <dgm:spPr/>
    </dgm:pt>
    <dgm:pt modelId="{5D4C5599-F000-4E19-918B-432DF3925C56}" type="pres">
      <dgm:prSet presAssocID="{7AA0D3DC-9304-4D44-9844-0169F761628D}" presName="childText" presStyleLbl="bgAcc1" presStyleIdx="2" presStyleCnt="5" custScaleX="654394" custScaleY="122797">
        <dgm:presLayoutVars>
          <dgm:bulletEnabled val="1"/>
        </dgm:presLayoutVars>
      </dgm:prSet>
      <dgm:spPr/>
    </dgm:pt>
    <dgm:pt modelId="{9613F90B-8D7B-4F04-BF3F-BF6D118CE50F}" type="pres">
      <dgm:prSet presAssocID="{085CAED6-8926-40A4-B5F9-118CDEF4E2EE}" presName="Name13" presStyleLbl="parChTrans1D2" presStyleIdx="3" presStyleCnt="5"/>
      <dgm:spPr/>
    </dgm:pt>
    <dgm:pt modelId="{72AE6985-571B-471D-9BEB-BAB9020F6F33}" type="pres">
      <dgm:prSet presAssocID="{A1D95BDE-2C1F-46B8-869D-44E80B91FD8D}" presName="childText" presStyleLbl="bgAcc1" presStyleIdx="3" presStyleCnt="5" custScaleX="656372" custScaleY="120228">
        <dgm:presLayoutVars>
          <dgm:bulletEnabled val="1"/>
        </dgm:presLayoutVars>
      </dgm:prSet>
      <dgm:spPr/>
    </dgm:pt>
    <dgm:pt modelId="{06219786-D362-4EDB-985D-E26B79539E4A}" type="pres">
      <dgm:prSet presAssocID="{54D23EC5-059F-48FC-A11F-76E207FEC29C}" presName="Name13" presStyleLbl="parChTrans1D2" presStyleIdx="4" presStyleCnt="5"/>
      <dgm:spPr/>
    </dgm:pt>
    <dgm:pt modelId="{3DE776F5-4114-4E2E-810D-43FFAA574DF1}" type="pres">
      <dgm:prSet presAssocID="{A2877CAF-25CC-49B5-AF61-03D2AD6ED966}" presName="childText" presStyleLbl="bgAcc1" presStyleIdx="4" presStyleCnt="5" custScaleX="662306" custScaleY="128140">
        <dgm:presLayoutVars>
          <dgm:bulletEnabled val="1"/>
        </dgm:presLayoutVars>
      </dgm:prSet>
      <dgm:spPr/>
    </dgm:pt>
  </dgm:ptLst>
  <dgm:cxnLst>
    <dgm:cxn modelId="{2F9EDC09-6EAD-49E6-B21F-C54B9655BDCF}" type="presOf" srcId="{D7FA1EC2-84CF-47E7-A5ED-B02B85AE0A23}" destId="{506C6885-C61B-4427-BB40-86336B10CEB5}" srcOrd="1" destOrd="0" presId="urn:microsoft.com/office/officeart/2005/8/layout/hierarchy3"/>
    <dgm:cxn modelId="{AF150717-98D8-4BBA-A8F5-6FF7A5707BD3}" type="presOf" srcId="{1860AA87-C582-4EDC-A7ED-5166906E2C80}" destId="{5329F99D-FB6D-4099-B078-625B9F91BE5D}" srcOrd="0" destOrd="0" presId="urn:microsoft.com/office/officeart/2005/8/layout/hierarchy3"/>
    <dgm:cxn modelId="{477DD124-8DA3-4170-85CA-FD50B816C067}" type="presOf" srcId="{908555E9-859A-4178-890A-2A3C62CE749B}" destId="{643CCB00-AD0B-43A7-81D6-73CD3295B6D8}" srcOrd="0" destOrd="0" presId="urn:microsoft.com/office/officeart/2005/8/layout/hierarchy3"/>
    <dgm:cxn modelId="{E79D1F33-16EE-4A7F-B280-CED5E7C03497}" type="presOf" srcId="{243AD221-FDA8-473C-989E-EB65B32F0915}" destId="{4603543E-56DD-4291-AA08-70F6EAA4C1EE}" srcOrd="0" destOrd="0" presId="urn:microsoft.com/office/officeart/2005/8/layout/hierarchy3"/>
    <dgm:cxn modelId="{E159713E-DA08-4885-928B-A5450F2E336F}" type="presOf" srcId="{CE517B6B-43EA-4B58-9F77-FF785F890C0E}" destId="{0815D290-E5AC-4AB6-9A7A-02145AC359C4}" srcOrd="0" destOrd="0" presId="urn:microsoft.com/office/officeart/2005/8/layout/hierarchy3"/>
    <dgm:cxn modelId="{F4C4B641-221D-430F-A0FF-35A50A6F079C}" srcId="{D7FA1EC2-84CF-47E7-A5ED-B02B85AE0A23}" destId="{A1D95BDE-2C1F-46B8-869D-44E80B91FD8D}" srcOrd="3" destOrd="0" parTransId="{085CAED6-8926-40A4-B5F9-118CDEF4E2EE}" sibTransId="{0F2A8046-B2C1-4378-96A0-C0A2315142C6}"/>
    <dgm:cxn modelId="{A5D51F5A-38AB-4793-BA2E-7132B0C4743B}" srcId="{D7FA1EC2-84CF-47E7-A5ED-B02B85AE0A23}" destId="{7AA0D3DC-9304-4D44-9844-0169F761628D}" srcOrd="2" destOrd="0" parTransId="{908555E9-859A-4178-890A-2A3C62CE749B}" sibTransId="{3A95A5ED-D256-41C5-B677-2A93D57E6379}"/>
    <dgm:cxn modelId="{1090937D-DE75-481D-BE21-4CE365161EB6}" type="presOf" srcId="{D7FA1EC2-84CF-47E7-A5ED-B02B85AE0A23}" destId="{16873C06-7FE6-4932-8E5E-C22E0ACE6374}" srcOrd="0" destOrd="0" presId="urn:microsoft.com/office/officeart/2005/8/layout/hierarchy3"/>
    <dgm:cxn modelId="{B8630B82-67E3-439B-86D4-F0F86A8182FE}" type="presOf" srcId="{A1D95BDE-2C1F-46B8-869D-44E80B91FD8D}" destId="{72AE6985-571B-471D-9BEB-BAB9020F6F33}" srcOrd="0" destOrd="0" presId="urn:microsoft.com/office/officeart/2005/8/layout/hierarchy3"/>
    <dgm:cxn modelId="{E2561792-1797-4BE7-B2CF-06EAFD73D7F4}" type="presOf" srcId="{FAF12473-3E19-4D2F-BD7F-89EDDAF884DB}" destId="{5772F4DD-6CDC-45D4-8820-A856240593BD}" srcOrd="0" destOrd="0" presId="urn:microsoft.com/office/officeart/2005/8/layout/hierarchy3"/>
    <dgm:cxn modelId="{FEDB1D92-493F-46A0-9091-5F9F13C5B7E8}" srcId="{D7FA1EC2-84CF-47E7-A5ED-B02B85AE0A23}" destId="{F09980A0-C1D2-434F-A150-632533359FCB}" srcOrd="0" destOrd="0" parTransId="{1860AA87-C582-4EDC-A7ED-5166906E2C80}" sibTransId="{9DF8F8A3-9E98-462A-9B80-370856925145}"/>
    <dgm:cxn modelId="{BDD78195-5003-4B82-98AA-7124A0A25FB4}" srcId="{D7FA1EC2-84CF-47E7-A5ED-B02B85AE0A23}" destId="{243AD221-FDA8-473C-989E-EB65B32F0915}" srcOrd="1" destOrd="0" parTransId="{CE517B6B-43EA-4B58-9F77-FF785F890C0E}" sibTransId="{F9684D20-B7EE-4C18-A083-034BBA6B522C}"/>
    <dgm:cxn modelId="{1F1DE3A6-527E-40E3-BA23-D3EEBA9B8EF7}" srcId="{D7FA1EC2-84CF-47E7-A5ED-B02B85AE0A23}" destId="{A2877CAF-25CC-49B5-AF61-03D2AD6ED966}" srcOrd="4" destOrd="0" parTransId="{54D23EC5-059F-48FC-A11F-76E207FEC29C}" sibTransId="{A19302E3-58B3-49C3-BCB0-0FC0F0E4CECC}"/>
    <dgm:cxn modelId="{5546DDB6-E76C-4F2C-9E5A-C65D41D9BCF9}" srcId="{FAF12473-3E19-4D2F-BD7F-89EDDAF884DB}" destId="{D7FA1EC2-84CF-47E7-A5ED-B02B85AE0A23}" srcOrd="0" destOrd="0" parTransId="{28302932-C8C4-417E-8782-92E01FD1A003}" sibTransId="{875A5F03-1BC9-48C5-950E-B15B0CC166B3}"/>
    <dgm:cxn modelId="{F9BD05D1-43E7-4564-BF9C-7A302EF739AE}" type="presOf" srcId="{7AA0D3DC-9304-4D44-9844-0169F761628D}" destId="{5D4C5599-F000-4E19-918B-432DF3925C56}" srcOrd="0" destOrd="0" presId="urn:microsoft.com/office/officeart/2005/8/layout/hierarchy3"/>
    <dgm:cxn modelId="{ED0661E0-5443-43E8-836A-60496173D9FA}" type="presOf" srcId="{085CAED6-8926-40A4-B5F9-118CDEF4E2EE}" destId="{9613F90B-8D7B-4F04-BF3F-BF6D118CE50F}" srcOrd="0" destOrd="0" presId="urn:microsoft.com/office/officeart/2005/8/layout/hierarchy3"/>
    <dgm:cxn modelId="{589A48E6-2F98-46E1-A546-7B7FBB99A3B4}" type="presOf" srcId="{A2877CAF-25CC-49B5-AF61-03D2AD6ED966}" destId="{3DE776F5-4114-4E2E-810D-43FFAA574DF1}" srcOrd="0" destOrd="0" presId="urn:microsoft.com/office/officeart/2005/8/layout/hierarchy3"/>
    <dgm:cxn modelId="{773898E7-CB7A-4B55-87DA-15E9A1D7B010}" type="presOf" srcId="{F09980A0-C1D2-434F-A150-632533359FCB}" destId="{69C08D2A-4E89-4B96-996C-0BC355165736}" srcOrd="0" destOrd="0" presId="urn:microsoft.com/office/officeart/2005/8/layout/hierarchy3"/>
    <dgm:cxn modelId="{8CF7E4EB-EE77-4F72-8BB3-2F3F7E0334B1}" type="presOf" srcId="{54D23EC5-059F-48FC-A11F-76E207FEC29C}" destId="{06219786-D362-4EDB-985D-E26B79539E4A}" srcOrd="0" destOrd="0" presId="urn:microsoft.com/office/officeart/2005/8/layout/hierarchy3"/>
    <dgm:cxn modelId="{207B727E-6CE9-4462-9C68-69D803CF73E5}" type="presParOf" srcId="{5772F4DD-6CDC-45D4-8820-A856240593BD}" destId="{5643F835-0CB5-48EA-AFE6-BC36BB2F27CC}" srcOrd="0" destOrd="0" presId="urn:microsoft.com/office/officeart/2005/8/layout/hierarchy3"/>
    <dgm:cxn modelId="{6855FA07-CB36-445A-AF87-B4A6D27AC2AE}" type="presParOf" srcId="{5643F835-0CB5-48EA-AFE6-BC36BB2F27CC}" destId="{9D0A22CF-2BDD-478C-B65E-3AEFFE0B19AB}" srcOrd="0" destOrd="0" presId="urn:microsoft.com/office/officeart/2005/8/layout/hierarchy3"/>
    <dgm:cxn modelId="{99F0338B-0E7A-4C83-91A1-193E08580635}" type="presParOf" srcId="{9D0A22CF-2BDD-478C-B65E-3AEFFE0B19AB}" destId="{16873C06-7FE6-4932-8E5E-C22E0ACE6374}" srcOrd="0" destOrd="0" presId="urn:microsoft.com/office/officeart/2005/8/layout/hierarchy3"/>
    <dgm:cxn modelId="{973789E6-DC62-46DD-9D03-8D580071BC8A}" type="presParOf" srcId="{9D0A22CF-2BDD-478C-B65E-3AEFFE0B19AB}" destId="{506C6885-C61B-4427-BB40-86336B10CEB5}" srcOrd="1" destOrd="0" presId="urn:microsoft.com/office/officeart/2005/8/layout/hierarchy3"/>
    <dgm:cxn modelId="{CAD87D24-8B4B-4600-A47A-C32614A5CC16}" type="presParOf" srcId="{5643F835-0CB5-48EA-AFE6-BC36BB2F27CC}" destId="{285E5241-6676-4B5D-B7B6-7302FF66B149}" srcOrd="1" destOrd="0" presId="urn:microsoft.com/office/officeart/2005/8/layout/hierarchy3"/>
    <dgm:cxn modelId="{0065765F-574D-478C-8B1D-6745030B6174}" type="presParOf" srcId="{285E5241-6676-4B5D-B7B6-7302FF66B149}" destId="{5329F99D-FB6D-4099-B078-625B9F91BE5D}" srcOrd="0" destOrd="0" presId="urn:microsoft.com/office/officeart/2005/8/layout/hierarchy3"/>
    <dgm:cxn modelId="{66886A68-F22C-4DD5-BF60-9D323E4EF83B}" type="presParOf" srcId="{285E5241-6676-4B5D-B7B6-7302FF66B149}" destId="{69C08D2A-4E89-4B96-996C-0BC355165736}" srcOrd="1" destOrd="0" presId="urn:microsoft.com/office/officeart/2005/8/layout/hierarchy3"/>
    <dgm:cxn modelId="{D60C0F62-65D1-436E-97E4-F5513A96A5A0}" type="presParOf" srcId="{285E5241-6676-4B5D-B7B6-7302FF66B149}" destId="{0815D290-E5AC-4AB6-9A7A-02145AC359C4}" srcOrd="2" destOrd="0" presId="urn:microsoft.com/office/officeart/2005/8/layout/hierarchy3"/>
    <dgm:cxn modelId="{A7406BB2-9E37-49DE-9EEF-E8C27A6E96D9}" type="presParOf" srcId="{285E5241-6676-4B5D-B7B6-7302FF66B149}" destId="{4603543E-56DD-4291-AA08-70F6EAA4C1EE}" srcOrd="3" destOrd="0" presId="urn:microsoft.com/office/officeart/2005/8/layout/hierarchy3"/>
    <dgm:cxn modelId="{94141C4A-8CC9-432B-9698-F179E544804A}" type="presParOf" srcId="{285E5241-6676-4B5D-B7B6-7302FF66B149}" destId="{643CCB00-AD0B-43A7-81D6-73CD3295B6D8}" srcOrd="4" destOrd="0" presId="urn:microsoft.com/office/officeart/2005/8/layout/hierarchy3"/>
    <dgm:cxn modelId="{16D26F80-4C3F-47C6-9108-0E900A5A8260}" type="presParOf" srcId="{285E5241-6676-4B5D-B7B6-7302FF66B149}" destId="{5D4C5599-F000-4E19-918B-432DF3925C56}" srcOrd="5" destOrd="0" presId="urn:microsoft.com/office/officeart/2005/8/layout/hierarchy3"/>
    <dgm:cxn modelId="{456BA4C8-BB53-4A36-A171-E8B89F392292}" type="presParOf" srcId="{285E5241-6676-4B5D-B7B6-7302FF66B149}" destId="{9613F90B-8D7B-4F04-BF3F-BF6D118CE50F}" srcOrd="6" destOrd="0" presId="urn:microsoft.com/office/officeart/2005/8/layout/hierarchy3"/>
    <dgm:cxn modelId="{36BCCBB0-2F53-4E6A-93E2-C9A5BA1DF14D}" type="presParOf" srcId="{285E5241-6676-4B5D-B7B6-7302FF66B149}" destId="{72AE6985-571B-471D-9BEB-BAB9020F6F33}" srcOrd="7" destOrd="0" presId="urn:microsoft.com/office/officeart/2005/8/layout/hierarchy3"/>
    <dgm:cxn modelId="{B7C29F00-E269-4011-B94F-2EAD733E674F}" type="presParOf" srcId="{285E5241-6676-4B5D-B7B6-7302FF66B149}" destId="{06219786-D362-4EDB-985D-E26B79539E4A}" srcOrd="8" destOrd="0" presId="urn:microsoft.com/office/officeart/2005/8/layout/hierarchy3"/>
    <dgm:cxn modelId="{C4B0B17D-D1A5-4873-B909-E828149FF2A9}" type="presParOf" srcId="{285E5241-6676-4B5D-B7B6-7302FF66B149}" destId="{3DE776F5-4114-4E2E-810D-43FFAA574DF1}"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03420AF-AB37-418E-A91D-BD0FEC64BAAD}"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48EE92D9-927A-47A3-B19F-6768E94C62AF}">
      <dgm:prSet phldrT="[Text]" custT="1"/>
      <dgm:spPr/>
      <dgm:t>
        <a:bodyPr/>
        <a:lstStyle/>
        <a:p>
          <a:pPr algn="l"/>
          <a:r>
            <a:rPr lang="en-US" sz="1800" b="0" u="none" dirty="0">
              <a:latin typeface="ADLaM Display" panose="02010000000000000000" pitchFamily="2" charset="0"/>
              <a:ea typeface="ADLaM Display" panose="02010000000000000000" pitchFamily="2" charset="0"/>
              <a:cs typeface="ADLaM Display" panose="02010000000000000000" pitchFamily="2" charset="0"/>
            </a:rPr>
            <a:t>Data Splitting </a:t>
          </a:r>
        </a:p>
        <a:p>
          <a:pPr algn="l"/>
          <a:r>
            <a:rPr lang="en-US" sz="1800" b="0" dirty="0">
              <a:latin typeface="Garamond" panose="02020404030301010803" pitchFamily="18" charset="0"/>
            </a:rPr>
            <a:t>The dataset is divided into training, validation, and testing sets to ensure unbiased model evaluation.</a:t>
          </a:r>
        </a:p>
      </dgm:t>
    </dgm:pt>
    <dgm:pt modelId="{AB5AFD04-8A65-46D5-A9D4-6FCF7065B93C}" type="parTrans" cxnId="{5582D055-7BDE-4201-9EB8-0A31177CBA1C}">
      <dgm:prSet/>
      <dgm:spPr/>
      <dgm:t>
        <a:bodyPr/>
        <a:lstStyle/>
        <a:p>
          <a:endParaRPr lang="en-US"/>
        </a:p>
      </dgm:t>
    </dgm:pt>
    <dgm:pt modelId="{19B9E914-B102-47AC-8B1A-AD9C2168AD30}" type="sibTrans" cxnId="{5582D055-7BDE-4201-9EB8-0A31177CBA1C}">
      <dgm:prSet/>
      <dgm:spPr/>
      <dgm:t>
        <a:bodyPr/>
        <a:lstStyle/>
        <a:p>
          <a:endParaRPr lang="en-US"/>
        </a:p>
      </dgm:t>
    </dgm:pt>
    <dgm:pt modelId="{2AB1C7DA-CEC2-4423-84DF-C2BA178A9E50}">
      <dgm:prSet phldrT="[Text]" custT="1"/>
      <dgm:spPr/>
      <dgm:t>
        <a:bodyPr/>
        <a:lstStyle/>
        <a:p>
          <a:r>
            <a:rPr lang="en-US" sz="1800" b="0" u="none" dirty="0">
              <a:latin typeface="ADLaM Display" panose="02010000000000000000" pitchFamily="2" charset="0"/>
              <a:ea typeface="ADLaM Display" panose="02010000000000000000" pitchFamily="2" charset="0"/>
              <a:cs typeface="ADLaM Display" panose="02010000000000000000" pitchFamily="2" charset="0"/>
            </a:rPr>
            <a:t>Model Training </a:t>
          </a:r>
        </a:p>
        <a:p>
          <a:r>
            <a:rPr lang="en-US" sz="1800" b="0" dirty="0">
              <a:latin typeface="Garamond" panose="02020404030301010803" pitchFamily="18" charset="0"/>
            </a:rPr>
            <a:t>Utilization of various machine learning models to identify the most fitting algorithm for the prediction task.</a:t>
          </a:r>
        </a:p>
      </dgm:t>
    </dgm:pt>
    <dgm:pt modelId="{4A09B03F-843C-4F55-BA2D-475631A638F1}" type="parTrans" cxnId="{0D9E40A3-0591-447D-8A05-C6A73E3F3E35}">
      <dgm:prSet/>
      <dgm:spPr/>
      <dgm:t>
        <a:bodyPr/>
        <a:lstStyle/>
        <a:p>
          <a:endParaRPr lang="en-US"/>
        </a:p>
      </dgm:t>
    </dgm:pt>
    <dgm:pt modelId="{72D5A251-A1FC-4D46-9960-364F649F7875}" type="sibTrans" cxnId="{0D9E40A3-0591-447D-8A05-C6A73E3F3E35}">
      <dgm:prSet/>
      <dgm:spPr/>
      <dgm:t>
        <a:bodyPr/>
        <a:lstStyle/>
        <a:p>
          <a:endParaRPr lang="en-US"/>
        </a:p>
      </dgm:t>
    </dgm:pt>
    <dgm:pt modelId="{C5B596B0-F83C-4099-AA83-70DFB46286FE}">
      <dgm:prSet phldrT="[Text]" custT="1"/>
      <dgm:spPr/>
      <dgm:t>
        <a:bodyPr/>
        <a:lstStyle/>
        <a:p>
          <a:r>
            <a:rPr lang="en-US" sz="1800" b="0" u="none" dirty="0">
              <a:latin typeface="ADLaM Display" panose="02010000000000000000" pitchFamily="2" charset="0"/>
              <a:ea typeface="ADLaM Display" panose="02010000000000000000" pitchFamily="2" charset="0"/>
              <a:cs typeface="ADLaM Display" panose="02010000000000000000" pitchFamily="2" charset="0"/>
            </a:rPr>
            <a:t>Evaluation Metrics </a:t>
          </a:r>
        </a:p>
        <a:p>
          <a:r>
            <a:rPr lang="en-US" sz="1800" b="0" dirty="0">
              <a:latin typeface="Garamond" panose="02020404030301010803" pitchFamily="18" charset="0"/>
            </a:rPr>
            <a:t>Measuring model performance using metrics like accuracy, precision, recall, and F1 score.</a:t>
          </a:r>
        </a:p>
      </dgm:t>
    </dgm:pt>
    <dgm:pt modelId="{8A47C827-5F0A-4989-B2E9-0E65F2D7E41D}" type="parTrans" cxnId="{47E4909A-A4D4-4DB1-A3EE-B98A2F0EE041}">
      <dgm:prSet/>
      <dgm:spPr/>
      <dgm:t>
        <a:bodyPr/>
        <a:lstStyle/>
        <a:p>
          <a:endParaRPr lang="en-US"/>
        </a:p>
      </dgm:t>
    </dgm:pt>
    <dgm:pt modelId="{3E578E24-8CE8-4855-82F2-B53F6E07E81A}" type="sibTrans" cxnId="{47E4909A-A4D4-4DB1-A3EE-B98A2F0EE041}">
      <dgm:prSet/>
      <dgm:spPr/>
      <dgm:t>
        <a:bodyPr/>
        <a:lstStyle/>
        <a:p>
          <a:endParaRPr lang="en-US"/>
        </a:p>
      </dgm:t>
    </dgm:pt>
    <dgm:pt modelId="{56363130-CC83-45FC-AA27-332AD77C8412}" type="pres">
      <dgm:prSet presAssocID="{603420AF-AB37-418E-A91D-BD0FEC64BAAD}" presName="outerComposite" presStyleCnt="0">
        <dgm:presLayoutVars>
          <dgm:chMax val="5"/>
          <dgm:dir/>
          <dgm:resizeHandles val="exact"/>
        </dgm:presLayoutVars>
      </dgm:prSet>
      <dgm:spPr/>
    </dgm:pt>
    <dgm:pt modelId="{249AF588-2E76-4F2F-BB1A-E2AB2461EB4D}" type="pres">
      <dgm:prSet presAssocID="{603420AF-AB37-418E-A91D-BD0FEC64BAAD}" presName="dummyMaxCanvas" presStyleCnt="0">
        <dgm:presLayoutVars/>
      </dgm:prSet>
      <dgm:spPr/>
    </dgm:pt>
    <dgm:pt modelId="{B43966E2-9F0C-4D65-83B9-DC94A078D008}" type="pres">
      <dgm:prSet presAssocID="{603420AF-AB37-418E-A91D-BD0FEC64BAAD}" presName="ThreeNodes_1" presStyleLbl="node1" presStyleIdx="0" presStyleCnt="3">
        <dgm:presLayoutVars>
          <dgm:bulletEnabled val="1"/>
        </dgm:presLayoutVars>
      </dgm:prSet>
      <dgm:spPr/>
    </dgm:pt>
    <dgm:pt modelId="{07398F3F-BDD3-4B40-9669-6B7A823F2820}" type="pres">
      <dgm:prSet presAssocID="{603420AF-AB37-418E-A91D-BD0FEC64BAAD}" presName="ThreeNodes_2" presStyleLbl="node1" presStyleIdx="1" presStyleCnt="3">
        <dgm:presLayoutVars>
          <dgm:bulletEnabled val="1"/>
        </dgm:presLayoutVars>
      </dgm:prSet>
      <dgm:spPr/>
    </dgm:pt>
    <dgm:pt modelId="{9D9BD02E-3FCD-4881-B741-4B35435C8636}" type="pres">
      <dgm:prSet presAssocID="{603420AF-AB37-418E-A91D-BD0FEC64BAAD}" presName="ThreeNodes_3" presStyleLbl="node1" presStyleIdx="2" presStyleCnt="3">
        <dgm:presLayoutVars>
          <dgm:bulletEnabled val="1"/>
        </dgm:presLayoutVars>
      </dgm:prSet>
      <dgm:spPr/>
    </dgm:pt>
    <dgm:pt modelId="{0F3DFE7E-85ED-4AB5-B87E-576E5C63F330}" type="pres">
      <dgm:prSet presAssocID="{603420AF-AB37-418E-A91D-BD0FEC64BAAD}" presName="ThreeConn_1-2" presStyleLbl="fgAccFollowNode1" presStyleIdx="0" presStyleCnt="2">
        <dgm:presLayoutVars>
          <dgm:bulletEnabled val="1"/>
        </dgm:presLayoutVars>
      </dgm:prSet>
      <dgm:spPr/>
    </dgm:pt>
    <dgm:pt modelId="{F2E75995-99D3-4B97-A91B-C8629BA5A726}" type="pres">
      <dgm:prSet presAssocID="{603420AF-AB37-418E-A91D-BD0FEC64BAAD}" presName="ThreeConn_2-3" presStyleLbl="fgAccFollowNode1" presStyleIdx="1" presStyleCnt="2">
        <dgm:presLayoutVars>
          <dgm:bulletEnabled val="1"/>
        </dgm:presLayoutVars>
      </dgm:prSet>
      <dgm:spPr/>
    </dgm:pt>
    <dgm:pt modelId="{8B180A39-C4F0-4706-95B2-D55F9331D735}" type="pres">
      <dgm:prSet presAssocID="{603420AF-AB37-418E-A91D-BD0FEC64BAAD}" presName="ThreeNodes_1_text" presStyleLbl="node1" presStyleIdx="2" presStyleCnt="3">
        <dgm:presLayoutVars>
          <dgm:bulletEnabled val="1"/>
        </dgm:presLayoutVars>
      </dgm:prSet>
      <dgm:spPr/>
    </dgm:pt>
    <dgm:pt modelId="{042FF90B-A5BE-47E8-A7F4-0A79D873046D}" type="pres">
      <dgm:prSet presAssocID="{603420AF-AB37-418E-A91D-BD0FEC64BAAD}" presName="ThreeNodes_2_text" presStyleLbl="node1" presStyleIdx="2" presStyleCnt="3">
        <dgm:presLayoutVars>
          <dgm:bulletEnabled val="1"/>
        </dgm:presLayoutVars>
      </dgm:prSet>
      <dgm:spPr/>
    </dgm:pt>
    <dgm:pt modelId="{0FA5B5A6-1167-4943-8072-D981761E7A49}" type="pres">
      <dgm:prSet presAssocID="{603420AF-AB37-418E-A91D-BD0FEC64BAAD}" presName="ThreeNodes_3_text" presStyleLbl="node1" presStyleIdx="2" presStyleCnt="3">
        <dgm:presLayoutVars>
          <dgm:bulletEnabled val="1"/>
        </dgm:presLayoutVars>
      </dgm:prSet>
      <dgm:spPr/>
    </dgm:pt>
  </dgm:ptLst>
  <dgm:cxnLst>
    <dgm:cxn modelId="{D15A3D18-4035-48C8-956B-93C67B9F94EB}" type="presOf" srcId="{2AB1C7DA-CEC2-4423-84DF-C2BA178A9E50}" destId="{042FF90B-A5BE-47E8-A7F4-0A79D873046D}" srcOrd="1" destOrd="0" presId="urn:microsoft.com/office/officeart/2005/8/layout/vProcess5"/>
    <dgm:cxn modelId="{786D5023-9E9D-4E55-BA9D-16D4DF600FCD}" type="presOf" srcId="{48EE92D9-927A-47A3-B19F-6768E94C62AF}" destId="{8B180A39-C4F0-4706-95B2-D55F9331D735}" srcOrd="1" destOrd="0" presId="urn:microsoft.com/office/officeart/2005/8/layout/vProcess5"/>
    <dgm:cxn modelId="{FCB0D733-F3C1-42A0-8BED-9DCF0711E1DC}" type="presOf" srcId="{48EE92D9-927A-47A3-B19F-6768E94C62AF}" destId="{B43966E2-9F0C-4D65-83B9-DC94A078D008}" srcOrd="0" destOrd="0" presId="urn:microsoft.com/office/officeart/2005/8/layout/vProcess5"/>
    <dgm:cxn modelId="{7A657E5D-059D-4364-8F75-6A339BEB5994}" type="presOf" srcId="{C5B596B0-F83C-4099-AA83-70DFB46286FE}" destId="{9D9BD02E-3FCD-4881-B741-4B35435C8636}" srcOrd="0" destOrd="0" presId="urn:microsoft.com/office/officeart/2005/8/layout/vProcess5"/>
    <dgm:cxn modelId="{5582D055-7BDE-4201-9EB8-0A31177CBA1C}" srcId="{603420AF-AB37-418E-A91D-BD0FEC64BAAD}" destId="{48EE92D9-927A-47A3-B19F-6768E94C62AF}" srcOrd="0" destOrd="0" parTransId="{AB5AFD04-8A65-46D5-A9D4-6FCF7065B93C}" sibTransId="{19B9E914-B102-47AC-8B1A-AD9C2168AD30}"/>
    <dgm:cxn modelId="{47E4909A-A4D4-4DB1-A3EE-B98A2F0EE041}" srcId="{603420AF-AB37-418E-A91D-BD0FEC64BAAD}" destId="{C5B596B0-F83C-4099-AA83-70DFB46286FE}" srcOrd="2" destOrd="0" parTransId="{8A47C827-5F0A-4989-B2E9-0E65F2D7E41D}" sibTransId="{3E578E24-8CE8-4855-82F2-B53F6E07E81A}"/>
    <dgm:cxn modelId="{0D9E40A3-0591-447D-8A05-C6A73E3F3E35}" srcId="{603420AF-AB37-418E-A91D-BD0FEC64BAAD}" destId="{2AB1C7DA-CEC2-4423-84DF-C2BA178A9E50}" srcOrd="1" destOrd="0" parTransId="{4A09B03F-843C-4F55-BA2D-475631A638F1}" sibTransId="{72D5A251-A1FC-4D46-9960-364F649F7875}"/>
    <dgm:cxn modelId="{1D56EDB7-9783-4A25-B0D1-62436ACB0607}" type="presOf" srcId="{C5B596B0-F83C-4099-AA83-70DFB46286FE}" destId="{0FA5B5A6-1167-4943-8072-D981761E7A49}" srcOrd="1" destOrd="0" presId="urn:microsoft.com/office/officeart/2005/8/layout/vProcess5"/>
    <dgm:cxn modelId="{5B26AED6-9591-4541-AF40-B5C9EC092898}" type="presOf" srcId="{2AB1C7DA-CEC2-4423-84DF-C2BA178A9E50}" destId="{07398F3F-BDD3-4B40-9669-6B7A823F2820}" srcOrd="0" destOrd="0" presId="urn:microsoft.com/office/officeart/2005/8/layout/vProcess5"/>
    <dgm:cxn modelId="{2B45F7D6-FF87-4B86-BE56-4BA819DB7761}" type="presOf" srcId="{19B9E914-B102-47AC-8B1A-AD9C2168AD30}" destId="{0F3DFE7E-85ED-4AB5-B87E-576E5C63F330}" srcOrd="0" destOrd="0" presId="urn:microsoft.com/office/officeart/2005/8/layout/vProcess5"/>
    <dgm:cxn modelId="{A141FEEC-1D4A-47A2-A691-45453E245AAD}" type="presOf" srcId="{603420AF-AB37-418E-A91D-BD0FEC64BAAD}" destId="{56363130-CC83-45FC-AA27-332AD77C8412}" srcOrd="0" destOrd="0" presId="urn:microsoft.com/office/officeart/2005/8/layout/vProcess5"/>
    <dgm:cxn modelId="{58F012FE-B124-46FB-A4F7-015B8EC0E7F4}" type="presOf" srcId="{72D5A251-A1FC-4D46-9960-364F649F7875}" destId="{F2E75995-99D3-4B97-A91B-C8629BA5A726}" srcOrd="0" destOrd="0" presId="urn:microsoft.com/office/officeart/2005/8/layout/vProcess5"/>
    <dgm:cxn modelId="{D30A5059-D844-4254-85A3-B4F846C34683}" type="presParOf" srcId="{56363130-CC83-45FC-AA27-332AD77C8412}" destId="{249AF588-2E76-4F2F-BB1A-E2AB2461EB4D}" srcOrd="0" destOrd="0" presId="urn:microsoft.com/office/officeart/2005/8/layout/vProcess5"/>
    <dgm:cxn modelId="{5327586B-ED95-4186-BBF7-23D7911113EB}" type="presParOf" srcId="{56363130-CC83-45FC-AA27-332AD77C8412}" destId="{B43966E2-9F0C-4D65-83B9-DC94A078D008}" srcOrd="1" destOrd="0" presId="urn:microsoft.com/office/officeart/2005/8/layout/vProcess5"/>
    <dgm:cxn modelId="{C7D3BA68-6F26-424B-A7F4-95381F3D2E8D}" type="presParOf" srcId="{56363130-CC83-45FC-AA27-332AD77C8412}" destId="{07398F3F-BDD3-4B40-9669-6B7A823F2820}" srcOrd="2" destOrd="0" presId="urn:microsoft.com/office/officeart/2005/8/layout/vProcess5"/>
    <dgm:cxn modelId="{7636F8AC-EFAB-42BE-86D3-1C4C9FF1E401}" type="presParOf" srcId="{56363130-CC83-45FC-AA27-332AD77C8412}" destId="{9D9BD02E-3FCD-4881-B741-4B35435C8636}" srcOrd="3" destOrd="0" presId="urn:microsoft.com/office/officeart/2005/8/layout/vProcess5"/>
    <dgm:cxn modelId="{F779EECC-3378-4304-B32C-F6B63FA6C832}" type="presParOf" srcId="{56363130-CC83-45FC-AA27-332AD77C8412}" destId="{0F3DFE7E-85ED-4AB5-B87E-576E5C63F330}" srcOrd="4" destOrd="0" presId="urn:microsoft.com/office/officeart/2005/8/layout/vProcess5"/>
    <dgm:cxn modelId="{3EE4C7B5-2B71-4EAD-A3A1-A8A4D9DE94BA}" type="presParOf" srcId="{56363130-CC83-45FC-AA27-332AD77C8412}" destId="{F2E75995-99D3-4B97-A91B-C8629BA5A726}" srcOrd="5" destOrd="0" presId="urn:microsoft.com/office/officeart/2005/8/layout/vProcess5"/>
    <dgm:cxn modelId="{1E3875A9-4FBE-4A23-82BF-B671153E79B3}" type="presParOf" srcId="{56363130-CC83-45FC-AA27-332AD77C8412}" destId="{8B180A39-C4F0-4706-95B2-D55F9331D735}" srcOrd="6" destOrd="0" presId="urn:microsoft.com/office/officeart/2005/8/layout/vProcess5"/>
    <dgm:cxn modelId="{ED8217A5-4328-401D-A9E5-7B14ABC6FD0A}" type="presParOf" srcId="{56363130-CC83-45FC-AA27-332AD77C8412}" destId="{042FF90B-A5BE-47E8-A7F4-0A79D873046D}" srcOrd="7" destOrd="0" presId="urn:microsoft.com/office/officeart/2005/8/layout/vProcess5"/>
    <dgm:cxn modelId="{C55D1365-4005-4239-B1A7-F655AF03CA05}" type="presParOf" srcId="{56363130-CC83-45FC-AA27-332AD77C8412}" destId="{0FA5B5A6-1167-4943-8072-D981761E7A49}"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7390C9C-3541-4B66-A0FD-974822BE4E6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4F35AE8-1DC3-4C80-BCCE-AC3A8EFD2552}">
      <dgm:prSet custT="1"/>
      <dgm:spPr/>
      <dgm:t>
        <a:bodyPr/>
        <a:lstStyle/>
        <a:p>
          <a:pPr algn="l"/>
          <a:endParaRPr lang="en-US" sz="1600" b="1" i="0" dirty="0">
            <a:latin typeface="Garamond" panose="02020404030301010803" pitchFamily="18" charset="0"/>
          </a:endParaRPr>
        </a:p>
        <a:p>
          <a:pPr algn="l"/>
          <a:r>
            <a:rPr lang="en-US" sz="1600" b="1" i="0" dirty="0">
              <a:latin typeface="Garamond" panose="02020404030301010803" pitchFamily="18" charset="0"/>
            </a:rPr>
            <a:t>Following a thorough assessment of different models, the XGBoost Classifier emerged as the most effective algorithm for our travel insurance prediction task. XGBoost proves to be the optimal choice for our predictive model, offering superior accuracy, resilience, and capability in managing the intricacies of the dataset.</a:t>
          </a:r>
          <a:br>
            <a:rPr lang="en-US" sz="1600" b="1" i="0" dirty="0">
              <a:latin typeface="Garamond" panose="02020404030301010803" pitchFamily="18" charset="0"/>
            </a:rPr>
          </a:br>
          <a:br>
            <a:rPr lang="en-US" sz="1500" b="1" i="0" dirty="0">
              <a:latin typeface="Garamond" panose="02020404030301010803" pitchFamily="18" charset="0"/>
            </a:rPr>
          </a:br>
          <a:endParaRPr lang="en-US" sz="1500" b="1" dirty="0">
            <a:latin typeface="Garamond" panose="02020404030301010803" pitchFamily="18" charset="0"/>
          </a:endParaRPr>
        </a:p>
      </dgm:t>
    </dgm:pt>
    <dgm:pt modelId="{2486181A-2E24-4993-92E8-FC4533B02D81}" type="parTrans" cxnId="{F63E0D88-ABBA-4200-853A-CAFA180661BE}">
      <dgm:prSet/>
      <dgm:spPr/>
      <dgm:t>
        <a:bodyPr/>
        <a:lstStyle/>
        <a:p>
          <a:endParaRPr lang="en-US"/>
        </a:p>
      </dgm:t>
    </dgm:pt>
    <dgm:pt modelId="{116668AD-8709-45ED-AAB1-7C856D2EC544}" type="sibTrans" cxnId="{F63E0D88-ABBA-4200-853A-CAFA180661BE}">
      <dgm:prSet/>
      <dgm:spPr/>
      <dgm:t>
        <a:bodyPr/>
        <a:lstStyle/>
        <a:p>
          <a:endParaRPr lang="en-US"/>
        </a:p>
      </dgm:t>
    </dgm:pt>
    <dgm:pt modelId="{2FA0AB40-FC64-49E9-B96E-BCADD0AB4074}" type="pres">
      <dgm:prSet presAssocID="{E7390C9C-3541-4B66-A0FD-974822BE4E6D}" presName="linear" presStyleCnt="0">
        <dgm:presLayoutVars>
          <dgm:animLvl val="lvl"/>
          <dgm:resizeHandles val="exact"/>
        </dgm:presLayoutVars>
      </dgm:prSet>
      <dgm:spPr/>
    </dgm:pt>
    <dgm:pt modelId="{4A12ED9D-8FEF-4C0A-B07D-AF3EE656949C}" type="pres">
      <dgm:prSet presAssocID="{04F35AE8-1DC3-4C80-BCCE-AC3A8EFD2552}" presName="parentText" presStyleLbl="node1" presStyleIdx="0" presStyleCnt="1" custScaleY="259605" custLinFactNeighborX="796" custLinFactNeighborY="-3238">
        <dgm:presLayoutVars>
          <dgm:chMax val="0"/>
          <dgm:bulletEnabled val="1"/>
        </dgm:presLayoutVars>
      </dgm:prSet>
      <dgm:spPr/>
    </dgm:pt>
  </dgm:ptLst>
  <dgm:cxnLst>
    <dgm:cxn modelId="{63B66E2B-20E1-4867-9C5D-FE3B80129A8D}" type="presOf" srcId="{04F35AE8-1DC3-4C80-BCCE-AC3A8EFD2552}" destId="{4A12ED9D-8FEF-4C0A-B07D-AF3EE656949C}" srcOrd="0" destOrd="0" presId="urn:microsoft.com/office/officeart/2005/8/layout/vList2"/>
    <dgm:cxn modelId="{F63E0D88-ABBA-4200-853A-CAFA180661BE}" srcId="{E7390C9C-3541-4B66-A0FD-974822BE4E6D}" destId="{04F35AE8-1DC3-4C80-BCCE-AC3A8EFD2552}" srcOrd="0" destOrd="0" parTransId="{2486181A-2E24-4993-92E8-FC4533B02D81}" sibTransId="{116668AD-8709-45ED-AAB1-7C856D2EC544}"/>
    <dgm:cxn modelId="{9ACDF2B1-D308-47A2-BA0D-C9FE42A4866D}" type="presOf" srcId="{E7390C9C-3541-4B66-A0FD-974822BE4E6D}" destId="{2FA0AB40-FC64-49E9-B96E-BCADD0AB4074}" srcOrd="0" destOrd="0" presId="urn:microsoft.com/office/officeart/2005/8/layout/vList2"/>
    <dgm:cxn modelId="{DD27DA88-1886-45FF-991F-09B5DEE227B2}" type="presParOf" srcId="{2FA0AB40-FC64-49E9-B96E-BCADD0AB4074}" destId="{4A12ED9D-8FEF-4C0A-B07D-AF3EE656949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DD308BB-4A9D-40EF-9343-4A91BDCE4A42}"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46861F97-083C-4EE0-BDB8-D63195E6669C}">
      <dgm:prSet custT="1"/>
      <dgm:spPr/>
      <dgm:t>
        <a:bodyPr/>
        <a:lstStyle/>
        <a:p>
          <a:r>
            <a:rPr lang="en-US" sz="2000" b="0" dirty="0">
              <a:latin typeface="ADLaM Display" panose="02010000000000000000" pitchFamily="2" charset="0"/>
              <a:ea typeface="ADLaM Display" panose="02010000000000000000" pitchFamily="2" charset="0"/>
              <a:cs typeface="ADLaM Display" panose="02010000000000000000" pitchFamily="2" charset="0"/>
            </a:rPr>
            <a:t>Accuracy Rate – 82%</a:t>
          </a:r>
        </a:p>
      </dgm:t>
    </dgm:pt>
    <dgm:pt modelId="{71AF8EE3-FEA3-4B71-8EA4-F22F2E38E561}" type="parTrans" cxnId="{363B2B49-86C2-4F45-AA13-C9055A4B3244}">
      <dgm:prSet/>
      <dgm:spPr/>
      <dgm:t>
        <a:bodyPr/>
        <a:lstStyle/>
        <a:p>
          <a:endParaRPr lang="en-US"/>
        </a:p>
      </dgm:t>
    </dgm:pt>
    <dgm:pt modelId="{F83D4ADF-9F7B-4412-9EBA-7B3B9E23A22F}" type="sibTrans" cxnId="{363B2B49-86C2-4F45-AA13-C9055A4B3244}">
      <dgm:prSet/>
      <dgm:spPr/>
      <dgm:t>
        <a:bodyPr/>
        <a:lstStyle/>
        <a:p>
          <a:endParaRPr lang="en-US"/>
        </a:p>
      </dgm:t>
    </dgm:pt>
    <dgm:pt modelId="{45B4FD0D-1D00-416A-A427-1E81D1502F7D}">
      <dgm:prSet custT="1"/>
      <dgm:spPr/>
      <dgm:t>
        <a:bodyPr/>
        <a:lstStyle/>
        <a:p>
          <a:r>
            <a:rPr lang="en-US" sz="2000" b="0" dirty="0">
              <a:latin typeface="Garamond" panose="02020404030301010803" pitchFamily="18" charset="0"/>
            </a:rPr>
            <a:t>Represents the proportion of correctly predicted Travel Insurance Analysis.</a:t>
          </a:r>
        </a:p>
      </dgm:t>
    </dgm:pt>
    <dgm:pt modelId="{5D177CD1-DD79-41B2-B3B7-F2175617C61E}" type="parTrans" cxnId="{2BE9E345-CD92-4448-A0CC-948644C1A063}">
      <dgm:prSet/>
      <dgm:spPr/>
      <dgm:t>
        <a:bodyPr/>
        <a:lstStyle/>
        <a:p>
          <a:endParaRPr lang="en-US"/>
        </a:p>
      </dgm:t>
    </dgm:pt>
    <dgm:pt modelId="{82EC45FA-93D9-4FA4-B5F5-35D4D454B249}" type="sibTrans" cxnId="{2BE9E345-CD92-4448-A0CC-948644C1A063}">
      <dgm:prSet/>
      <dgm:spPr/>
      <dgm:t>
        <a:bodyPr/>
        <a:lstStyle/>
        <a:p>
          <a:endParaRPr lang="en-US"/>
        </a:p>
      </dgm:t>
    </dgm:pt>
    <dgm:pt modelId="{AD8D604C-D184-4B8B-AD49-C7E711DEFB09}">
      <dgm:prSet custT="1"/>
      <dgm:spPr/>
      <dgm:t>
        <a:bodyPr/>
        <a:lstStyle/>
        <a:p>
          <a:r>
            <a:rPr lang="en-US" sz="2000" b="0" dirty="0">
              <a:latin typeface="ADLaM Display" panose="02010000000000000000" pitchFamily="2" charset="0"/>
              <a:ea typeface="ADLaM Display" panose="02010000000000000000" pitchFamily="2" charset="0"/>
              <a:cs typeface="ADLaM Display" panose="02010000000000000000" pitchFamily="2" charset="0"/>
            </a:rPr>
            <a:t>F1 Score – 87%</a:t>
          </a:r>
        </a:p>
      </dgm:t>
    </dgm:pt>
    <dgm:pt modelId="{E4AF4903-080E-481B-BB56-D0FD9E2DE545}" type="parTrans" cxnId="{AABBA5D1-AB90-4FE2-B7BA-7EE0B8C7D554}">
      <dgm:prSet/>
      <dgm:spPr/>
      <dgm:t>
        <a:bodyPr/>
        <a:lstStyle/>
        <a:p>
          <a:endParaRPr lang="en-US"/>
        </a:p>
      </dgm:t>
    </dgm:pt>
    <dgm:pt modelId="{D7A1754D-7CA4-4523-8DDB-2797F965041C}" type="sibTrans" cxnId="{AABBA5D1-AB90-4FE2-B7BA-7EE0B8C7D554}">
      <dgm:prSet/>
      <dgm:spPr/>
      <dgm:t>
        <a:bodyPr/>
        <a:lstStyle/>
        <a:p>
          <a:endParaRPr lang="en-US"/>
        </a:p>
      </dgm:t>
    </dgm:pt>
    <dgm:pt modelId="{3E50E208-5A2D-4C4F-98FB-56099DAA8066}">
      <dgm:prSet custT="1"/>
      <dgm:spPr/>
      <dgm:t>
        <a:bodyPr/>
        <a:lstStyle/>
        <a:p>
          <a:r>
            <a:rPr lang="en-US" sz="2000" b="0" dirty="0">
              <a:latin typeface="Garamond" panose="02020404030301010803" pitchFamily="18" charset="0"/>
            </a:rPr>
            <a:t>Considers both the precision and recall rates, providing a balanced evaluation of the prediction model.</a:t>
          </a:r>
        </a:p>
      </dgm:t>
    </dgm:pt>
    <dgm:pt modelId="{24636D10-46F3-4CFA-A735-BB97944A85E2}" type="parTrans" cxnId="{A60A3834-3243-4D95-A300-A40672A1BBCB}">
      <dgm:prSet/>
      <dgm:spPr/>
      <dgm:t>
        <a:bodyPr/>
        <a:lstStyle/>
        <a:p>
          <a:endParaRPr lang="en-US"/>
        </a:p>
      </dgm:t>
    </dgm:pt>
    <dgm:pt modelId="{E0CF575A-1757-420E-B590-EBAB75E158F5}" type="sibTrans" cxnId="{A60A3834-3243-4D95-A300-A40672A1BBCB}">
      <dgm:prSet/>
      <dgm:spPr/>
      <dgm:t>
        <a:bodyPr/>
        <a:lstStyle/>
        <a:p>
          <a:endParaRPr lang="en-US"/>
        </a:p>
      </dgm:t>
    </dgm:pt>
    <dgm:pt modelId="{F5868DC2-399F-4B86-A5ED-3A7AB19A78A3}">
      <dgm:prSet custT="1"/>
      <dgm:spPr/>
      <dgm:t>
        <a:bodyPr/>
        <a:lstStyle/>
        <a:p>
          <a:r>
            <a:rPr lang="en-US" sz="2000" b="0" dirty="0">
              <a:latin typeface="ADLaM Display" panose="02010000000000000000" pitchFamily="2" charset="0"/>
              <a:ea typeface="ADLaM Display" panose="02010000000000000000" pitchFamily="2" charset="0"/>
              <a:cs typeface="ADLaM Display" panose="02010000000000000000" pitchFamily="2" charset="0"/>
            </a:rPr>
            <a:t>Overall Model Performance </a:t>
          </a:r>
        </a:p>
      </dgm:t>
    </dgm:pt>
    <dgm:pt modelId="{D2DEDB01-140D-41D1-9DFD-6F20759172A8}" type="parTrans" cxnId="{69ACAAA2-C91F-41AD-A268-24A9A0748570}">
      <dgm:prSet/>
      <dgm:spPr/>
      <dgm:t>
        <a:bodyPr/>
        <a:lstStyle/>
        <a:p>
          <a:endParaRPr lang="en-US"/>
        </a:p>
      </dgm:t>
    </dgm:pt>
    <dgm:pt modelId="{DEAEFD71-FE4D-4C66-B34A-A0119F90D8F6}" type="sibTrans" cxnId="{69ACAAA2-C91F-41AD-A268-24A9A0748570}">
      <dgm:prSet/>
      <dgm:spPr/>
      <dgm:t>
        <a:bodyPr/>
        <a:lstStyle/>
        <a:p>
          <a:endParaRPr lang="en-US"/>
        </a:p>
      </dgm:t>
    </dgm:pt>
    <dgm:pt modelId="{47DB67F1-00F4-4D08-9916-2CED78E8930C}">
      <dgm:prSet custT="1"/>
      <dgm:spPr/>
      <dgm:t>
        <a:bodyPr/>
        <a:lstStyle/>
        <a:p>
          <a:r>
            <a:rPr lang="en-US" sz="2000" b="0" dirty="0">
              <a:latin typeface="Garamond" panose="02020404030301010803" pitchFamily="18" charset="0"/>
            </a:rPr>
            <a:t>XGBoost Classifier a</a:t>
          </a:r>
          <a:r>
            <a:rPr lang="en-US" sz="2000" b="0" i="0" dirty="0">
              <a:latin typeface="Garamond" panose="02020404030301010803" pitchFamily="18" charset="0"/>
            </a:rPr>
            <a:t>ttained the highest accuracy among all models. Exhibited exceptional precision, recall, and F1 score.</a:t>
          </a:r>
          <a:br>
            <a:rPr lang="en-US" sz="2000" b="0" i="0" dirty="0">
              <a:latin typeface="Garamond" panose="02020404030301010803" pitchFamily="18" charset="0"/>
            </a:rPr>
          </a:br>
          <a:endParaRPr lang="en-US" sz="2000" b="0" dirty="0">
            <a:latin typeface="Garamond" panose="02020404030301010803" pitchFamily="18" charset="0"/>
          </a:endParaRPr>
        </a:p>
      </dgm:t>
    </dgm:pt>
    <dgm:pt modelId="{E8ACFA24-FB74-44E6-ACFF-A40555ED9B88}" type="parTrans" cxnId="{3849A5BA-B4DC-4AE1-9F58-980E974522B0}">
      <dgm:prSet/>
      <dgm:spPr/>
      <dgm:t>
        <a:bodyPr/>
        <a:lstStyle/>
        <a:p>
          <a:endParaRPr lang="en-US"/>
        </a:p>
      </dgm:t>
    </dgm:pt>
    <dgm:pt modelId="{02ED48DE-259E-4C4E-8533-169AEC9CF6EE}" type="sibTrans" cxnId="{3849A5BA-B4DC-4AE1-9F58-980E974522B0}">
      <dgm:prSet/>
      <dgm:spPr/>
      <dgm:t>
        <a:bodyPr/>
        <a:lstStyle/>
        <a:p>
          <a:endParaRPr lang="en-US"/>
        </a:p>
      </dgm:t>
    </dgm:pt>
    <dgm:pt modelId="{39F71E4D-78DF-4040-AD94-D724EE932571}" type="pres">
      <dgm:prSet presAssocID="{BDD308BB-4A9D-40EF-9343-4A91BDCE4A42}" presName="linearFlow" presStyleCnt="0">
        <dgm:presLayoutVars>
          <dgm:dir/>
          <dgm:resizeHandles val="exact"/>
        </dgm:presLayoutVars>
      </dgm:prSet>
      <dgm:spPr/>
    </dgm:pt>
    <dgm:pt modelId="{DF520803-E2F2-4C94-B4E5-565327B7FBB1}" type="pres">
      <dgm:prSet presAssocID="{46861F97-083C-4EE0-BDB8-D63195E6669C}" presName="composite" presStyleCnt="0"/>
      <dgm:spPr/>
    </dgm:pt>
    <dgm:pt modelId="{1947B180-0A60-4649-ACB1-DCB05F3F86E3}" type="pres">
      <dgm:prSet presAssocID="{46861F97-083C-4EE0-BDB8-D63195E6669C}" presName="imgShp" presStyleLbl="fgImgPlace1" presStyleIdx="0" presStyleCnt="3" custLinFactNeighborX="-35019" custLinFactNeighborY="-715"/>
      <dgm:spPr>
        <a:blipFill>
          <a:blip xmlns:r="http://schemas.openxmlformats.org/officeDocument/2006/relationships" r:embed="rId1"/>
          <a:srcRect/>
          <a:stretch>
            <a:fillRect/>
          </a:stretch>
        </a:blipFill>
      </dgm:spPr>
      <dgm:extLst>
        <a:ext uri="{E40237B7-FDA0-4F09-8148-C483321AD2D9}">
          <dgm14:cNvPr xmlns:dgm14="http://schemas.microsoft.com/office/drawing/2010/diagram" id="0" name="" descr="An arrow hitting a bull's eye target"/>
        </a:ext>
      </dgm:extLst>
    </dgm:pt>
    <dgm:pt modelId="{021501BB-58D4-4483-B8F5-36A924F2764A}" type="pres">
      <dgm:prSet presAssocID="{46861F97-083C-4EE0-BDB8-D63195E6669C}" presName="txShp" presStyleLbl="node1" presStyleIdx="0" presStyleCnt="3" custScaleX="121239">
        <dgm:presLayoutVars>
          <dgm:bulletEnabled val="1"/>
        </dgm:presLayoutVars>
      </dgm:prSet>
      <dgm:spPr/>
    </dgm:pt>
    <dgm:pt modelId="{87B5E0E7-973F-4A04-84B2-C2D87107DA84}" type="pres">
      <dgm:prSet presAssocID="{F83D4ADF-9F7B-4412-9EBA-7B3B9E23A22F}" presName="spacing" presStyleCnt="0"/>
      <dgm:spPr/>
    </dgm:pt>
    <dgm:pt modelId="{3C4DE46D-DF84-456F-80EB-2D634720536A}" type="pres">
      <dgm:prSet presAssocID="{AD8D604C-D184-4B8B-AD49-C7E711DEFB09}" presName="composite" presStyleCnt="0"/>
      <dgm:spPr/>
    </dgm:pt>
    <dgm:pt modelId="{DAF3419B-3AE6-43DD-A618-B799F90F2E6B}" type="pres">
      <dgm:prSet presAssocID="{AD8D604C-D184-4B8B-AD49-C7E711DEFB09}" presName="imgShp" presStyleLbl="fgImgPlace1" presStyleIdx="1" presStyleCnt="3" custLinFactNeighborX="-46453" custLinFactNeighborY="-1429"/>
      <dgm:spPr>
        <a:blipFill>
          <a:blip xmlns:r="http://schemas.openxmlformats.org/officeDocument/2006/relationships" r:embed="rId2"/>
          <a:srcRect/>
          <a:stretch>
            <a:fillRect l="-17000" r="-17000"/>
          </a:stretch>
        </a:blipFill>
      </dgm:spPr>
      <dgm:extLst>
        <a:ext uri="{E40237B7-FDA0-4F09-8148-C483321AD2D9}">
          <dgm14:cNvPr xmlns:dgm14="http://schemas.microsoft.com/office/drawing/2010/diagram" id="0" name="" descr="Bright ladder against dull ladders"/>
        </a:ext>
      </dgm:extLst>
    </dgm:pt>
    <dgm:pt modelId="{66A55E66-D75A-4B55-A2C5-07B1C538D19C}" type="pres">
      <dgm:prSet presAssocID="{AD8D604C-D184-4B8B-AD49-C7E711DEFB09}" presName="txShp" presStyleLbl="node1" presStyleIdx="1" presStyleCnt="3" custScaleX="118658">
        <dgm:presLayoutVars>
          <dgm:bulletEnabled val="1"/>
        </dgm:presLayoutVars>
      </dgm:prSet>
      <dgm:spPr/>
    </dgm:pt>
    <dgm:pt modelId="{2C4E86FE-AB5F-4CDC-BF51-DDE6B50F7CA5}" type="pres">
      <dgm:prSet presAssocID="{D7A1754D-7CA4-4523-8DDB-2797F965041C}" presName="spacing" presStyleCnt="0"/>
      <dgm:spPr/>
    </dgm:pt>
    <dgm:pt modelId="{C1EF6FD0-9A40-46CF-8108-9ED66EF498A9}" type="pres">
      <dgm:prSet presAssocID="{F5868DC2-399F-4B86-A5ED-3A7AB19A78A3}" presName="composite" presStyleCnt="0"/>
      <dgm:spPr/>
    </dgm:pt>
    <dgm:pt modelId="{B11EE1F8-0540-452C-AB8A-265C01B71005}" type="pres">
      <dgm:prSet presAssocID="{F5868DC2-399F-4B86-A5ED-3A7AB19A78A3}" presName="imgShp" presStyleLbl="fgImgPlace1" presStyleIdx="2" presStyleCnt="3" custLinFactNeighborX="-49312" custLinFactNeighborY="-2144"/>
      <dgm:spPr>
        <a:blipFill>
          <a:blip xmlns:r="http://schemas.openxmlformats.org/officeDocument/2006/relationships" r:embed="rId3"/>
          <a:srcRect/>
          <a:stretch>
            <a:fillRect l="-32000" r="-32000"/>
          </a:stretch>
        </a:blipFill>
      </dgm:spPr>
      <dgm:extLst>
        <a:ext uri="{E40237B7-FDA0-4F09-8148-C483321AD2D9}">
          <dgm14:cNvPr xmlns:dgm14="http://schemas.microsoft.com/office/drawing/2010/diagram" id="0" name="" descr="White paper cutout with stars in it"/>
        </a:ext>
      </dgm:extLst>
    </dgm:pt>
    <dgm:pt modelId="{6549D584-13EA-423C-8A5A-851857B63BB4}" type="pres">
      <dgm:prSet presAssocID="{F5868DC2-399F-4B86-A5ED-3A7AB19A78A3}" presName="txShp" presStyleLbl="node1" presStyleIdx="2" presStyleCnt="3" custScaleX="116337">
        <dgm:presLayoutVars>
          <dgm:bulletEnabled val="1"/>
        </dgm:presLayoutVars>
      </dgm:prSet>
      <dgm:spPr/>
    </dgm:pt>
  </dgm:ptLst>
  <dgm:cxnLst>
    <dgm:cxn modelId="{B726002A-1152-47F0-99FD-D81FD9D77C2C}" type="presOf" srcId="{47DB67F1-00F4-4D08-9916-2CED78E8930C}" destId="{6549D584-13EA-423C-8A5A-851857B63BB4}" srcOrd="0" destOrd="1" presId="urn:microsoft.com/office/officeart/2005/8/layout/vList3"/>
    <dgm:cxn modelId="{A60A3834-3243-4D95-A300-A40672A1BBCB}" srcId="{AD8D604C-D184-4B8B-AD49-C7E711DEFB09}" destId="{3E50E208-5A2D-4C4F-98FB-56099DAA8066}" srcOrd="0" destOrd="0" parTransId="{24636D10-46F3-4CFA-A735-BB97944A85E2}" sibTransId="{E0CF575A-1757-420E-B590-EBAB75E158F5}"/>
    <dgm:cxn modelId="{AE07D137-66EA-4FF7-8D77-607FB200E0FA}" type="presOf" srcId="{AD8D604C-D184-4B8B-AD49-C7E711DEFB09}" destId="{66A55E66-D75A-4B55-A2C5-07B1C538D19C}" srcOrd="0" destOrd="0" presId="urn:microsoft.com/office/officeart/2005/8/layout/vList3"/>
    <dgm:cxn modelId="{2BE9E345-CD92-4448-A0CC-948644C1A063}" srcId="{46861F97-083C-4EE0-BDB8-D63195E6669C}" destId="{45B4FD0D-1D00-416A-A427-1E81D1502F7D}" srcOrd="0" destOrd="0" parTransId="{5D177CD1-DD79-41B2-B3B7-F2175617C61E}" sibTransId="{82EC45FA-93D9-4FA4-B5F5-35D4D454B249}"/>
    <dgm:cxn modelId="{363B2B49-86C2-4F45-AA13-C9055A4B3244}" srcId="{BDD308BB-4A9D-40EF-9343-4A91BDCE4A42}" destId="{46861F97-083C-4EE0-BDB8-D63195E6669C}" srcOrd="0" destOrd="0" parTransId="{71AF8EE3-FEA3-4B71-8EA4-F22F2E38E561}" sibTransId="{F83D4ADF-9F7B-4412-9EBA-7B3B9E23A22F}"/>
    <dgm:cxn modelId="{54F52B79-F1FE-48B1-9C1F-FFB317C1CE9F}" type="presOf" srcId="{46861F97-083C-4EE0-BDB8-D63195E6669C}" destId="{021501BB-58D4-4483-B8F5-36A924F2764A}" srcOrd="0" destOrd="0" presId="urn:microsoft.com/office/officeart/2005/8/layout/vList3"/>
    <dgm:cxn modelId="{3C595D83-E34B-4BC4-B5B1-5461AD5367F1}" type="presOf" srcId="{45B4FD0D-1D00-416A-A427-1E81D1502F7D}" destId="{021501BB-58D4-4483-B8F5-36A924F2764A}" srcOrd="0" destOrd="1" presId="urn:microsoft.com/office/officeart/2005/8/layout/vList3"/>
    <dgm:cxn modelId="{0EEAC286-E03E-4FC7-B166-83F3528458F0}" type="presOf" srcId="{3E50E208-5A2D-4C4F-98FB-56099DAA8066}" destId="{66A55E66-D75A-4B55-A2C5-07B1C538D19C}" srcOrd="0" destOrd="1" presId="urn:microsoft.com/office/officeart/2005/8/layout/vList3"/>
    <dgm:cxn modelId="{69ACAAA2-C91F-41AD-A268-24A9A0748570}" srcId="{BDD308BB-4A9D-40EF-9343-4A91BDCE4A42}" destId="{F5868DC2-399F-4B86-A5ED-3A7AB19A78A3}" srcOrd="2" destOrd="0" parTransId="{D2DEDB01-140D-41D1-9DFD-6F20759172A8}" sibTransId="{DEAEFD71-FE4D-4C66-B34A-A0119F90D8F6}"/>
    <dgm:cxn modelId="{2A4410B0-EC2B-4E3C-A230-8AAE3DC3AFE3}" type="presOf" srcId="{F5868DC2-399F-4B86-A5ED-3A7AB19A78A3}" destId="{6549D584-13EA-423C-8A5A-851857B63BB4}" srcOrd="0" destOrd="0" presId="urn:microsoft.com/office/officeart/2005/8/layout/vList3"/>
    <dgm:cxn modelId="{3849A5BA-B4DC-4AE1-9F58-980E974522B0}" srcId="{F5868DC2-399F-4B86-A5ED-3A7AB19A78A3}" destId="{47DB67F1-00F4-4D08-9916-2CED78E8930C}" srcOrd="0" destOrd="0" parTransId="{E8ACFA24-FB74-44E6-ACFF-A40555ED9B88}" sibTransId="{02ED48DE-259E-4C4E-8533-169AEC9CF6EE}"/>
    <dgm:cxn modelId="{AABBA5D1-AB90-4FE2-B7BA-7EE0B8C7D554}" srcId="{BDD308BB-4A9D-40EF-9343-4A91BDCE4A42}" destId="{AD8D604C-D184-4B8B-AD49-C7E711DEFB09}" srcOrd="1" destOrd="0" parTransId="{E4AF4903-080E-481B-BB56-D0FD9E2DE545}" sibTransId="{D7A1754D-7CA4-4523-8DDB-2797F965041C}"/>
    <dgm:cxn modelId="{51C99FD2-D7CC-4F9B-B78C-224C03B54F27}" type="presOf" srcId="{BDD308BB-4A9D-40EF-9343-4A91BDCE4A42}" destId="{39F71E4D-78DF-4040-AD94-D724EE932571}" srcOrd="0" destOrd="0" presId="urn:microsoft.com/office/officeart/2005/8/layout/vList3"/>
    <dgm:cxn modelId="{BBA01933-380D-4593-B648-815BD55FD7D4}" type="presParOf" srcId="{39F71E4D-78DF-4040-AD94-D724EE932571}" destId="{DF520803-E2F2-4C94-B4E5-565327B7FBB1}" srcOrd="0" destOrd="0" presId="urn:microsoft.com/office/officeart/2005/8/layout/vList3"/>
    <dgm:cxn modelId="{D6616D55-6247-4017-A8FE-8CC723DFBF76}" type="presParOf" srcId="{DF520803-E2F2-4C94-B4E5-565327B7FBB1}" destId="{1947B180-0A60-4649-ACB1-DCB05F3F86E3}" srcOrd="0" destOrd="0" presId="urn:microsoft.com/office/officeart/2005/8/layout/vList3"/>
    <dgm:cxn modelId="{E6866B9B-5EC2-460D-AB3A-E5B837FC4AA7}" type="presParOf" srcId="{DF520803-E2F2-4C94-B4E5-565327B7FBB1}" destId="{021501BB-58D4-4483-B8F5-36A924F2764A}" srcOrd="1" destOrd="0" presId="urn:microsoft.com/office/officeart/2005/8/layout/vList3"/>
    <dgm:cxn modelId="{FADE6B35-8177-4F3F-A37F-5CFBB34B509F}" type="presParOf" srcId="{39F71E4D-78DF-4040-AD94-D724EE932571}" destId="{87B5E0E7-973F-4A04-84B2-C2D87107DA84}" srcOrd="1" destOrd="0" presId="urn:microsoft.com/office/officeart/2005/8/layout/vList3"/>
    <dgm:cxn modelId="{6B2A4D29-571A-4FBC-8ADE-AE8F56AD5B71}" type="presParOf" srcId="{39F71E4D-78DF-4040-AD94-D724EE932571}" destId="{3C4DE46D-DF84-456F-80EB-2D634720536A}" srcOrd="2" destOrd="0" presId="urn:microsoft.com/office/officeart/2005/8/layout/vList3"/>
    <dgm:cxn modelId="{94420AC8-9FD6-4840-9E94-8232AA90C8DE}" type="presParOf" srcId="{3C4DE46D-DF84-456F-80EB-2D634720536A}" destId="{DAF3419B-3AE6-43DD-A618-B799F90F2E6B}" srcOrd="0" destOrd="0" presId="urn:microsoft.com/office/officeart/2005/8/layout/vList3"/>
    <dgm:cxn modelId="{53130DA9-9636-487F-B7C3-AA8B32645509}" type="presParOf" srcId="{3C4DE46D-DF84-456F-80EB-2D634720536A}" destId="{66A55E66-D75A-4B55-A2C5-07B1C538D19C}" srcOrd="1" destOrd="0" presId="urn:microsoft.com/office/officeart/2005/8/layout/vList3"/>
    <dgm:cxn modelId="{8FA9E860-2DC5-498E-9B0D-53EDE1490A34}" type="presParOf" srcId="{39F71E4D-78DF-4040-AD94-D724EE932571}" destId="{2C4E86FE-AB5F-4CDC-BF51-DDE6B50F7CA5}" srcOrd="3" destOrd="0" presId="urn:microsoft.com/office/officeart/2005/8/layout/vList3"/>
    <dgm:cxn modelId="{40A0EAFC-DA57-4439-BAE1-FCC6C1F5DCF9}" type="presParOf" srcId="{39F71E4D-78DF-4040-AD94-D724EE932571}" destId="{C1EF6FD0-9A40-46CF-8108-9ED66EF498A9}" srcOrd="4" destOrd="0" presId="urn:microsoft.com/office/officeart/2005/8/layout/vList3"/>
    <dgm:cxn modelId="{88605454-60AA-4A7F-A93A-E9909C813979}" type="presParOf" srcId="{C1EF6FD0-9A40-46CF-8108-9ED66EF498A9}" destId="{B11EE1F8-0540-452C-AB8A-265C01B71005}" srcOrd="0" destOrd="0" presId="urn:microsoft.com/office/officeart/2005/8/layout/vList3"/>
    <dgm:cxn modelId="{25656A99-740C-4762-94C3-F40CBBD5DB02}" type="presParOf" srcId="{C1EF6FD0-9A40-46CF-8108-9ED66EF498A9}" destId="{6549D584-13EA-423C-8A5A-851857B63BB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4DBFAC1-8523-42DB-B98F-BA2CE6A317F8}" type="doc">
      <dgm:prSet loTypeId="urn:diagrams.loki3.com/VaryingWidthList" loCatId="list" qsTypeId="urn:microsoft.com/office/officeart/2005/8/quickstyle/3d1" qsCatId="3D" csTypeId="urn:microsoft.com/office/officeart/2005/8/colors/accent1_2" csCatId="accent1" phldr="1"/>
      <dgm:spPr/>
      <dgm:t>
        <a:bodyPr/>
        <a:lstStyle/>
        <a:p>
          <a:endParaRPr lang="en-US"/>
        </a:p>
      </dgm:t>
    </dgm:pt>
    <dgm:pt modelId="{4FF2F2BB-BBE6-4702-B752-1434C5A4891D}">
      <dgm:prSet custT="1"/>
      <dgm:spPr>
        <a:solidFill>
          <a:schemeClr val="accent1">
            <a:lumMod val="75000"/>
          </a:schemeClr>
        </a:solidFill>
      </dgm:spPr>
      <dgm:t>
        <a:bodyPr/>
        <a:lstStyle/>
        <a:p>
          <a:pPr algn="l"/>
          <a:r>
            <a:rPr lang="en-US" sz="1600" b="1" i="0" dirty="0">
              <a:latin typeface="ADLaM Display" panose="02010000000000000000" pitchFamily="2" charset="0"/>
              <a:ea typeface="ADLaM Display" panose="02010000000000000000" pitchFamily="2" charset="0"/>
              <a:cs typeface="ADLaM Display" panose="02010000000000000000" pitchFamily="2" charset="0"/>
            </a:rPr>
            <a:t>According to the results, there's an opportunity to convert some non-buyers into subscribers by implementing the following suggestions:</a:t>
          </a:r>
          <a:endParaRPr lang="en-US" sz="1600" b="1" dirty="0">
            <a:latin typeface="ADLaM Display" panose="02010000000000000000" pitchFamily="2" charset="0"/>
            <a:ea typeface="ADLaM Display" panose="02010000000000000000" pitchFamily="2" charset="0"/>
            <a:cs typeface="ADLaM Display" panose="02010000000000000000" pitchFamily="2" charset="0"/>
          </a:endParaRPr>
        </a:p>
      </dgm:t>
    </dgm:pt>
    <dgm:pt modelId="{4CAFC10B-F205-4ECA-95EC-02D1ED47D584}" type="parTrans" cxnId="{F9184D0F-6D92-46D8-9C7B-4C0343D909E6}">
      <dgm:prSet/>
      <dgm:spPr/>
      <dgm:t>
        <a:bodyPr/>
        <a:lstStyle/>
        <a:p>
          <a:endParaRPr lang="en-US"/>
        </a:p>
      </dgm:t>
    </dgm:pt>
    <dgm:pt modelId="{F14B07A4-F16C-4654-AA7F-06140488DB5E}" type="sibTrans" cxnId="{F9184D0F-6D92-46D8-9C7B-4C0343D909E6}">
      <dgm:prSet/>
      <dgm:spPr/>
      <dgm:t>
        <a:bodyPr/>
        <a:lstStyle/>
        <a:p>
          <a:endParaRPr lang="en-US"/>
        </a:p>
      </dgm:t>
    </dgm:pt>
    <dgm:pt modelId="{9E3FC4C8-76F3-4669-8D52-433B3519BBE6}">
      <dgm:prSet custT="1"/>
      <dgm:spPr>
        <a:solidFill>
          <a:schemeClr val="bg1"/>
        </a:solidFill>
      </dgm:spPr>
      <dgm:t>
        <a:bodyPr/>
        <a:lstStyle/>
        <a:p>
          <a:pPr algn="l">
            <a:buNone/>
          </a:pPr>
          <a:r>
            <a:rPr lang="en-US" sz="1200" b="0" i="0" u="sng"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Price Adjustment for Affordability</a:t>
          </a:r>
          <a:endParaRPr lang="en-US" sz="1200" b="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dgm:t>
    </dgm:pt>
    <dgm:pt modelId="{D470FBBC-2030-403D-9B0F-2922FE6B7282}" type="parTrans" cxnId="{BE3FDE0C-8E71-46A4-895B-4ABEFC01270D}">
      <dgm:prSet/>
      <dgm:spPr/>
      <dgm:t>
        <a:bodyPr/>
        <a:lstStyle/>
        <a:p>
          <a:endParaRPr lang="en-US"/>
        </a:p>
      </dgm:t>
    </dgm:pt>
    <dgm:pt modelId="{112A2A94-EA54-4DF2-84A0-3B85668B9A3A}" type="sibTrans" cxnId="{BE3FDE0C-8E71-46A4-895B-4ABEFC01270D}">
      <dgm:prSet/>
      <dgm:spPr/>
      <dgm:t>
        <a:bodyPr/>
        <a:lstStyle/>
        <a:p>
          <a:endParaRPr lang="en-US"/>
        </a:p>
      </dgm:t>
    </dgm:pt>
    <dgm:pt modelId="{C3F94FD9-156F-4663-8F30-3CC2DB8B9B18}">
      <dgm:prSet custT="1"/>
      <dgm:spPr>
        <a:solidFill>
          <a:schemeClr val="bg1"/>
        </a:solidFill>
      </dgm:spPr>
      <dgm:t>
        <a:bodyPr/>
        <a:lstStyle/>
        <a:p>
          <a:pPr algn="l">
            <a:buNone/>
          </a:pPr>
          <a:r>
            <a:rPr lang="en-US" sz="1200" b="0" i="0" u="sng"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Introduction of Tiered Premiums</a:t>
          </a:r>
          <a:endParaRPr lang="en-US" sz="1200" b="0" u="sng"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dgm:t>
    </dgm:pt>
    <dgm:pt modelId="{63D0C483-9ACB-40D2-ABDF-61F49F717B21}" type="parTrans" cxnId="{98BD0AD5-980B-4C1D-B5D3-668B9E0235D9}">
      <dgm:prSet/>
      <dgm:spPr/>
      <dgm:t>
        <a:bodyPr/>
        <a:lstStyle/>
        <a:p>
          <a:endParaRPr lang="en-US"/>
        </a:p>
      </dgm:t>
    </dgm:pt>
    <dgm:pt modelId="{14640D47-D419-434F-A8DD-837F448F83BB}" type="sibTrans" cxnId="{98BD0AD5-980B-4C1D-B5D3-668B9E0235D9}">
      <dgm:prSet/>
      <dgm:spPr/>
      <dgm:t>
        <a:bodyPr/>
        <a:lstStyle/>
        <a:p>
          <a:endParaRPr lang="en-US"/>
        </a:p>
      </dgm:t>
    </dgm:pt>
    <dgm:pt modelId="{C690484A-7CFD-4679-8FB8-64FD2414284B}">
      <dgm:prSet custT="1"/>
      <dgm:spPr>
        <a:solidFill>
          <a:schemeClr val="bg1"/>
        </a:solidFill>
      </dgm:spPr>
      <dgm:t>
        <a:bodyPr/>
        <a:lstStyle/>
        <a:p>
          <a:pPr algn="l">
            <a:buNone/>
          </a:pPr>
          <a:r>
            <a:rPr lang="en-US" sz="1200" b="0" i="0" u="sng"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Chronic Disease Add-On</a:t>
          </a:r>
          <a:endParaRPr lang="en-US" sz="1200" b="0" u="sng"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dgm:t>
    </dgm:pt>
    <dgm:pt modelId="{FCB214AA-A14D-4A29-9BA0-752618887401}" type="parTrans" cxnId="{5AB2D1A0-4639-41D7-A504-39225EE892BB}">
      <dgm:prSet/>
      <dgm:spPr/>
      <dgm:t>
        <a:bodyPr/>
        <a:lstStyle/>
        <a:p>
          <a:endParaRPr lang="en-US"/>
        </a:p>
      </dgm:t>
    </dgm:pt>
    <dgm:pt modelId="{E8A86CF4-EDD0-421A-964D-7F5330EEA60E}" type="sibTrans" cxnId="{5AB2D1A0-4639-41D7-A504-39225EE892BB}">
      <dgm:prSet/>
      <dgm:spPr/>
      <dgm:t>
        <a:bodyPr/>
        <a:lstStyle/>
        <a:p>
          <a:endParaRPr lang="en-US"/>
        </a:p>
      </dgm:t>
    </dgm:pt>
    <dgm:pt modelId="{449C37E0-2927-490E-81E4-CA022B3DF96A}">
      <dgm:prSet custT="1"/>
      <dgm:spPr>
        <a:solidFill>
          <a:schemeClr val="bg1"/>
        </a:solidFill>
      </dgm:spPr>
      <dgm:t>
        <a:bodyPr/>
        <a:lstStyle/>
        <a:p>
          <a:pPr algn="l">
            <a:buFont typeface="Wingdings" panose="05000000000000000000" pitchFamily="2" charset="2"/>
            <a:buChar char="Ø"/>
          </a:pPr>
          <a:r>
            <a:rPr lang="en-US" sz="1200" b="0" i="0" dirty="0">
              <a:solidFill>
                <a:schemeClr val="accent1">
                  <a:lumMod val="75000"/>
                </a:schemeClr>
              </a:solidFill>
              <a:latin typeface="Garamond" panose="02020404030301010803" pitchFamily="18" charset="0"/>
            </a:rPr>
            <a:t> </a:t>
          </a:r>
          <a:r>
            <a:rPr lang="en-US" sz="1200" b="1" i="0" dirty="0">
              <a:solidFill>
                <a:schemeClr val="accent1">
                  <a:lumMod val="75000"/>
                </a:schemeClr>
              </a:solidFill>
              <a:latin typeface="Garamond" panose="02020404030301010803" pitchFamily="18" charset="0"/>
            </a:rPr>
            <a:t>Evaluate the feasibility of offering Chronic Disease coverage as an add-on feature with a separate premium. This targeted addition can address the specific health concerns of customers and provide a valuable option for those seeking comprehensive </a:t>
          </a:r>
          <a:r>
            <a:rPr lang="en-US" sz="1200" b="1" i="0" dirty="0">
              <a:latin typeface="Garamond" panose="02020404030301010803" pitchFamily="18" charset="0"/>
            </a:rPr>
            <a:t>coverage.</a:t>
          </a:r>
          <a:endParaRPr lang="en-US" sz="1200" b="1" dirty="0">
            <a:latin typeface="Garamond" panose="02020404030301010803" pitchFamily="18" charset="0"/>
          </a:endParaRPr>
        </a:p>
      </dgm:t>
    </dgm:pt>
    <dgm:pt modelId="{FFB7E4E1-0479-4CC1-8D0C-DF8B8CE772D2}" type="parTrans" cxnId="{9AA548B2-06A4-49BE-B68B-76EFE1329D90}">
      <dgm:prSet/>
      <dgm:spPr/>
      <dgm:t>
        <a:bodyPr/>
        <a:lstStyle/>
        <a:p>
          <a:endParaRPr lang="en-US"/>
        </a:p>
      </dgm:t>
    </dgm:pt>
    <dgm:pt modelId="{BC0CDF43-3DC8-48D6-9FA8-A2616FB0D7FB}" type="sibTrans" cxnId="{9AA548B2-06A4-49BE-B68B-76EFE1329D90}">
      <dgm:prSet/>
      <dgm:spPr/>
      <dgm:t>
        <a:bodyPr/>
        <a:lstStyle/>
        <a:p>
          <a:endParaRPr lang="en-US"/>
        </a:p>
      </dgm:t>
    </dgm:pt>
    <dgm:pt modelId="{B93855EC-49DA-4C34-8B9B-2B0692207BA4}">
      <dgm:prSet custT="1"/>
      <dgm:spPr>
        <a:solidFill>
          <a:schemeClr val="bg1"/>
        </a:solidFill>
      </dgm:spPr>
      <dgm:t>
        <a:bodyPr/>
        <a:lstStyle/>
        <a:p>
          <a:pPr algn="l">
            <a:buNone/>
          </a:pPr>
          <a:r>
            <a:rPr lang="en-US" sz="1200" b="0" i="0" u="sng"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Family Tier Discount</a:t>
          </a:r>
          <a:endParaRPr lang="en-US" sz="1200" b="0" u="sng"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dgm:t>
    </dgm:pt>
    <dgm:pt modelId="{2C30C12E-B252-44E4-B8B9-4F79BF6C350F}" type="parTrans" cxnId="{E8BAF418-51DA-4547-851C-13B3B63FBAEE}">
      <dgm:prSet/>
      <dgm:spPr/>
      <dgm:t>
        <a:bodyPr/>
        <a:lstStyle/>
        <a:p>
          <a:endParaRPr lang="en-US"/>
        </a:p>
      </dgm:t>
    </dgm:pt>
    <dgm:pt modelId="{62945B06-F24B-4403-AB8C-A4183DEFF8A1}" type="sibTrans" cxnId="{E8BAF418-51DA-4547-851C-13B3B63FBAEE}">
      <dgm:prSet/>
      <dgm:spPr/>
      <dgm:t>
        <a:bodyPr/>
        <a:lstStyle/>
        <a:p>
          <a:endParaRPr lang="en-US"/>
        </a:p>
      </dgm:t>
    </dgm:pt>
    <dgm:pt modelId="{B81BD046-930D-4FED-B47B-3DE079A867A4}">
      <dgm:prSet custT="1"/>
      <dgm:spPr>
        <a:solidFill>
          <a:schemeClr val="bg1"/>
        </a:solidFill>
      </dgm:spPr>
      <dgm:t>
        <a:bodyPr/>
        <a:lstStyle/>
        <a:p>
          <a:pPr algn="l">
            <a:buFont typeface="Wingdings" panose="05000000000000000000" pitchFamily="2" charset="2"/>
            <a:buChar char="Ø"/>
          </a:pPr>
          <a:r>
            <a:rPr lang="en-US" sz="1200" b="1" i="0" dirty="0">
              <a:solidFill>
                <a:schemeClr val="accent1">
                  <a:lumMod val="75000"/>
                </a:schemeClr>
              </a:solidFill>
              <a:latin typeface="Garamond" panose="02020404030301010803" pitchFamily="18" charset="0"/>
            </a:rPr>
            <a:t> Consider the introduction of a family tier that offers coverage for up to five family members at a discounted rate. This family-oriented approach not only promotes inclusivity but also provides an economic incentive for families to opt for travel insurance as a collective unit.</a:t>
          </a:r>
          <a:endParaRPr lang="en-US" sz="1200" b="1" dirty="0">
            <a:solidFill>
              <a:schemeClr val="accent1">
                <a:lumMod val="75000"/>
              </a:schemeClr>
            </a:solidFill>
            <a:latin typeface="Garamond" panose="02020404030301010803" pitchFamily="18" charset="0"/>
          </a:endParaRPr>
        </a:p>
      </dgm:t>
    </dgm:pt>
    <dgm:pt modelId="{EF77BADC-A89F-4191-8806-1B1C4C2054C3}" type="parTrans" cxnId="{93EECFCD-C9CF-4D6C-9236-182D853373C4}">
      <dgm:prSet/>
      <dgm:spPr/>
      <dgm:t>
        <a:bodyPr/>
        <a:lstStyle/>
        <a:p>
          <a:endParaRPr lang="en-US"/>
        </a:p>
      </dgm:t>
    </dgm:pt>
    <dgm:pt modelId="{C1F4A5F6-DDF6-4E56-B718-A4937DBD8D92}" type="sibTrans" cxnId="{93EECFCD-C9CF-4D6C-9236-182D853373C4}">
      <dgm:prSet/>
      <dgm:spPr/>
      <dgm:t>
        <a:bodyPr/>
        <a:lstStyle/>
        <a:p>
          <a:endParaRPr lang="en-US"/>
        </a:p>
      </dgm:t>
    </dgm:pt>
    <dgm:pt modelId="{3501BF2D-13C3-4F93-BB10-A0C7E8128376}">
      <dgm:prSet custT="1"/>
      <dgm:spPr>
        <a:solidFill>
          <a:schemeClr val="accent1">
            <a:lumMod val="75000"/>
          </a:schemeClr>
        </a:solidFill>
      </dgm:spPr>
      <dgm:t>
        <a:bodyPr/>
        <a:lstStyle/>
        <a:p>
          <a:pPr algn="l"/>
          <a:r>
            <a:rPr lang="en-US" sz="1600" b="0" i="0" dirty="0">
              <a:latin typeface="ADLaM Display" panose="02010000000000000000" pitchFamily="2" charset="0"/>
              <a:ea typeface="ADLaM Display" panose="02010000000000000000" pitchFamily="2" charset="0"/>
              <a:cs typeface="ADLaM Display" panose="02010000000000000000" pitchFamily="2" charset="0"/>
            </a:rPr>
            <a:t>By implementing these recommendations, the company can potentially attract a broader customer base, meet specific needs, and enhance the overall appeal of the travel insurance offerings.</a:t>
          </a:r>
          <a:endParaRPr lang="en-US" sz="1600" b="0" dirty="0">
            <a:latin typeface="ADLaM Display" panose="02010000000000000000" pitchFamily="2" charset="0"/>
            <a:ea typeface="ADLaM Display" panose="02010000000000000000" pitchFamily="2" charset="0"/>
            <a:cs typeface="ADLaM Display" panose="02010000000000000000" pitchFamily="2" charset="0"/>
          </a:endParaRPr>
        </a:p>
      </dgm:t>
    </dgm:pt>
    <dgm:pt modelId="{4C2ADF08-70F2-4F5F-962E-2BDB067E0379}" type="parTrans" cxnId="{BCD50B83-E774-4447-91BC-40F397621E7E}">
      <dgm:prSet/>
      <dgm:spPr/>
      <dgm:t>
        <a:bodyPr/>
        <a:lstStyle/>
        <a:p>
          <a:endParaRPr lang="en-US"/>
        </a:p>
      </dgm:t>
    </dgm:pt>
    <dgm:pt modelId="{F95FC498-0BF1-4AD8-8F7E-CFAED384B67D}" type="sibTrans" cxnId="{BCD50B83-E774-4447-91BC-40F397621E7E}">
      <dgm:prSet/>
      <dgm:spPr/>
      <dgm:t>
        <a:bodyPr/>
        <a:lstStyle/>
        <a:p>
          <a:endParaRPr lang="en-US"/>
        </a:p>
      </dgm:t>
    </dgm:pt>
    <dgm:pt modelId="{6B2109DF-F7E1-4D51-9050-74120A4F4335}">
      <dgm:prSet custT="1"/>
      <dgm:spPr>
        <a:solidFill>
          <a:schemeClr val="bg1"/>
        </a:solidFill>
      </dgm:spPr>
      <dgm:t>
        <a:bodyPr/>
        <a:lstStyle/>
        <a:p>
          <a:pPr algn="l">
            <a:buFont typeface="Wingdings" panose="05000000000000000000" pitchFamily="2" charset="2"/>
            <a:buChar char="Ø"/>
          </a:pPr>
          <a:r>
            <a:rPr lang="en-US" sz="1200" b="1" i="0" dirty="0">
              <a:solidFill>
                <a:schemeClr val="accent1">
                  <a:lumMod val="75000"/>
                </a:schemeClr>
              </a:solidFill>
              <a:latin typeface="Garamond" panose="02020404030301010803" pitchFamily="18" charset="0"/>
            </a:rPr>
            <a:t> Consider revising the pricing structure of the travel insurance package to cater to customers with an annual income under 12,50,000 INR. This adjustment can enhance affordability and potentially attract more buyers.</a:t>
          </a:r>
          <a:endParaRPr lang="en-US" sz="1200" b="1" dirty="0">
            <a:solidFill>
              <a:schemeClr val="accent1">
                <a:lumMod val="75000"/>
              </a:schemeClr>
            </a:solidFill>
            <a:latin typeface="Garamond" panose="02020404030301010803" pitchFamily="18" charset="0"/>
          </a:endParaRPr>
        </a:p>
      </dgm:t>
    </dgm:pt>
    <dgm:pt modelId="{7A8D01BB-6C7A-4A69-B29C-12ADF45D7E24}" type="sibTrans" cxnId="{54DAB57C-5876-41C5-AC6D-6B239052B098}">
      <dgm:prSet/>
      <dgm:spPr/>
      <dgm:t>
        <a:bodyPr/>
        <a:lstStyle/>
        <a:p>
          <a:endParaRPr lang="en-US"/>
        </a:p>
      </dgm:t>
    </dgm:pt>
    <dgm:pt modelId="{19F5E01A-869F-4259-A490-2B8E3886FFDE}" type="parTrans" cxnId="{54DAB57C-5876-41C5-AC6D-6B239052B098}">
      <dgm:prSet/>
      <dgm:spPr/>
      <dgm:t>
        <a:bodyPr/>
        <a:lstStyle/>
        <a:p>
          <a:endParaRPr lang="en-US"/>
        </a:p>
      </dgm:t>
    </dgm:pt>
    <dgm:pt modelId="{CE8BCFE8-AC0B-4E27-BF09-9F704E57E1F5}">
      <dgm:prSet custT="1"/>
      <dgm:spPr>
        <a:solidFill>
          <a:schemeClr val="bg1"/>
        </a:solidFill>
      </dgm:spPr>
      <dgm:t>
        <a:bodyPr/>
        <a:lstStyle/>
        <a:p>
          <a:pPr algn="l">
            <a:buFont typeface="Wingdings" panose="05000000000000000000" pitchFamily="2" charset="2"/>
            <a:buChar char="Ø"/>
          </a:pPr>
          <a:r>
            <a:rPr lang="en-US" sz="1200" b="1" i="0" dirty="0">
              <a:solidFill>
                <a:schemeClr val="accent1">
                  <a:lumMod val="75000"/>
                </a:schemeClr>
              </a:solidFill>
              <a:latin typeface="Garamond" panose="02020404030301010803" pitchFamily="18" charset="0"/>
            </a:rPr>
            <a:t> Explore the option of introducing an additional tiered pricing structure. This can involve creating tiers with lower premiums that are proportionate to claimable amounts. This approach provides flexibility and appeals to customers with varying coverage needs</a:t>
          </a:r>
          <a:r>
            <a:rPr lang="en-US" sz="1000" b="1" i="0" dirty="0">
              <a:solidFill>
                <a:schemeClr val="accent1">
                  <a:lumMod val="75000"/>
                </a:schemeClr>
              </a:solidFill>
              <a:latin typeface="Garamond" panose="02020404030301010803" pitchFamily="18" charset="0"/>
            </a:rPr>
            <a:t>.</a:t>
          </a:r>
          <a:endParaRPr lang="en-US" sz="1000" b="1" dirty="0">
            <a:solidFill>
              <a:schemeClr val="accent1">
                <a:lumMod val="75000"/>
              </a:schemeClr>
            </a:solidFill>
            <a:latin typeface="Garamond" panose="02020404030301010803" pitchFamily="18" charset="0"/>
          </a:endParaRPr>
        </a:p>
      </dgm:t>
    </dgm:pt>
    <dgm:pt modelId="{166CE970-600C-41FC-8EF4-A360F71680F5}" type="sibTrans" cxnId="{C85CAD4F-DF0B-4342-8C67-1C425FD7C46B}">
      <dgm:prSet/>
      <dgm:spPr/>
      <dgm:t>
        <a:bodyPr/>
        <a:lstStyle/>
        <a:p>
          <a:endParaRPr lang="en-US"/>
        </a:p>
      </dgm:t>
    </dgm:pt>
    <dgm:pt modelId="{0BE05493-23E4-444C-91CB-4366608318C1}" type="parTrans" cxnId="{C85CAD4F-DF0B-4342-8C67-1C425FD7C46B}">
      <dgm:prSet/>
      <dgm:spPr/>
      <dgm:t>
        <a:bodyPr/>
        <a:lstStyle/>
        <a:p>
          <a:endParaRPr lang="en-US"/>
        </a:p>
      </dgm:t>
    </dgm:pt>
    <dgm:pt modelId="{B1E9626B-18A8-4765-806E-E1914062391A}" type="pres">
      <dgm:prSet presAssocID="{24DBFAC1-8523-42DB-B98F-BA2CE6A317F8}" presName="Name0" presStyleCnt="0">
        <dgm:presLayoutVars>
          <dgm:resizeHandles/>
        </dgm:presLayoutVars>
      </dgm:prSet>
      <dgm:spPr/>
    </dgm:pt>
    <dgm:pt modelId="{E8C04920-96EA-4C73-A3CA-1D642614C11F}" type="pres">
      <dgm:prSet presAssocID="{4FF2F2BB-BBE6-4702-B752-1434C5A4891D}" presName="text" presStyleLbl="node1" presStyleIdx="0" presStyleCnt="6" custScaleX="243417" custLinFactNeighborX="594" custLinFactNeighborY="25775">
        <dgm:presLayoutVars>
          <dgm:bulletEnabled val="1"/>
        </dgm:presLayoutVars>
      </dgm:prSet>
      <dgm:spPr/>
    </dgm:pt>
    <dgm:pt modelId="{3CA809ED-D5BD-4119-AC2A-479E696FD9BB}" type="pres">
      <dgm:prSet presAssocID="{F14B07A4-F16C-4654-AA7F-06140488DB5E}" presName="space" presStyleCnt="0"/>
      <dgm:spPr/>
    </dgm:pt>
    <dgm:pt modelId="{AD64A523-8359-4CAD-B29B-628932286066}" type="pres">
      <dgm:prSet presAssocID="{9E3FC4C8-76F3-4669-8D52-433B3519BBE6}" presName="text" presStyleLbl="node1" presStyleIdx="1" presStyleCnt="6" custScaleX="163083">
        <dgm:presLayoutVars>
          <dgm:bulletEnabled val="1"/>
        </dgm:presLayoutVars>
      </dgm:prSet>
      <dgm:spPr/>
    </dgm:pt>
    <dgm:pt modelId="{1559ECB8-6169-4FB1-9C2E-8986D7416951}" type="pres">
      <dgm:prSet presAssocID="{112A2A94-EA54-4DF2-84A0-3B85668B9A3A}" presName="space" presStyleCnt="0"/>
      <dgm:spPr/>
    </dgm:pt>
    <dgm:pt modelId="{F510EE54-CF68-464B-991F-D4D51FDA6E9E}" type="pres">
      <dgm:prSet presAssocID="{C3F94FD9-156F-4663-8F30-3CC2DB8B9B18}" presName="text" presStyleLbl="node1" presStyleIdx="2" presStyleCnt="6" custScaleX="135902">
        <dgm:presLayoutVars>
          <dgm:bulletEnabled val="1"/>
        </dgm:presLayoutVars>
      </dgm:prSet>
      <dgm:spPr/>
    </dgm:pt>
    <dgm:pt modelId="{9796A74A-6D75-491C-9A56-878F54071BCF}" type="pres">
      <dgm:prSet presAssocID="{14640D47-D419-434F-A8DD-837F448F83BB}" presName="space" presStyleCnt="0"/>
      <dgm:spPr/>
    </dgm:pt>
    <dgm:pt modelId="{F0EDA56D-62FD-44E7-AEF8-70A6C12AACB3}" type="pres">
      <dgm:prSet presAssocID="{C690484A-7CFD-4679-8FB8-64FD2414284B}" presName="text" presStyleLbl="node1" presStyleIdx="3" presStyleCnt="6" custScaleX="152026">
        <dgm:presLayoutVars>
          <dgm:bulletEnabled val="1"/>
        </dgm:presLayoutVars>
      </dgm:prSet>
      <dgm:spPr/>
    </dgm:pt>
    <dgm:pt modelId="{3C399530-6CBF-4C20-9C9E-A75A0C1A2AC5}" type="pres">
      <dgm:prSet presAssocID="{E8A86CF4-EDD0-421A-964D-7F5330EEA60E}" presName="space" presStyleCnt="0"/>
      <dgm:spPr/>
    </dgm:pt>
    <dgm:pt modelId="{2C756FB8-E11C-467F-8305-48B33656AA1C}" type="pres">
      <dgm:prSet presAssocID="{B93855EC-49DA-4C34-8B9B-2B0692207BA4}" presName="text" presStyleLbl="node1" presStyleIdx="4" presStyleCnt="6" custScaleX="132759">
        <dgm:presLayoutVars>
          <dgm:bulletEnabled val="1"/>
        </dgm:presLayoutVars>
      </dgm:prSet>
      <dgm:spPr/>
    </dgm:pt>
    <dgm:pt modelId="{00B7D2DD-F608-450A-812E-5333CC852865}" type="pres">
      <dgm:prSet presAssocID="{62945B06-F24B-4403-AB8C-A4183DEFF8A1}" presName="space" presStyleCnt="0"/>
      <dgm:spPr/>
    </dgm:pt>
    <dgm:pt modelId="{8B9B8866-B851-4375-80B4-C100EA29EEA4}" type="pres">
      <dgm:prSet presAssocID="{3501BF2D-13C3-4F93-BB10-A0C7E8128376}" presName="text" presStyleLbl="node1" presStyleIdx="5" presStyleCnt="6" custScaleX="142374">
        <dgm:presLayoutVars>
          <dgm:bulletEnabled val="1"/>
        </dgm:presLayoutVars>
      </dgm:prSet>
      <dgm:spPr/>
    </dgm:pt>
  </dgm:ptLst>
  <dgm:cxnLst>
    <dgm:cxn modelId="{BE3FDE0C-8E71-46A4-895B-4ABEFC01270D}" srcId="{24DBFAC1-8523-42DB-B98F-BA2CE6A317F8}" destId="{9E3FC4C8-76F3-4669-8D52-433B3519BBE6}" srcOrd="1" destOrd="0" parTransId="{D470FBBC-2030-403D-9B0F-2922FE6B7282}" sibTransId="{112A2A94-EA54-4DF2-84A0-3B85668B9A3A}"/>
    <dgm:cxn modelId="{F9184D0F-6D92-46D8-9C7B-4C0343D909E6}" srcId="{24DBFAC1-8523-42DB-B98F-BA2CE6A317F8}" destId="{4FF2F2BB-BBE6-4702-B752-1434C5A4891D}" srcOrd="0" destOrd="0" parTransId="{4CAFC10B-F205-4ECA-95EC-02D1ED47D584}" sibTransId="{F14B07A4-F16C-4654-AA7F-06140488DB5E}"/>
    <dgm:cxn modelId="{E8BAF418-51DA-4547-851C-13B3B63FBAEE}" srcId="{24DBFAC1-8523-42DB-B98F-BA2CE6A317F8}" destId="{B93855EC-49DA-4C34-8B9B-2B0692207BA4}" srcOrd="4" destOrd="0" parTransId="{2C30C12E-B252-44E4-B8B9-4F79BF6C350F}" sibTransId="{62945B06-F24B-4403-AB8C-A4183DEFF8A1}"/>
    <dgm:cxn modelId="{3D6D491A-59BE-4718-BB62-50D0ADA24B03}" type="presOf" srcId="{B93855EC-49DA-4C34-8B9B-2B0692207BA4}" destId="{2C756FB8-E11C-467F-8305-48B33656AA1C}" srcOrd="0" destOrd="0" presId="urn:diagrams.loki3.com/VaryingWidthList"/>
    <dgm:cxn modelId="{5F63C21A-B98D-4E67-B2F0-008E1B74EA19}" type="presOf" srcId="{449C37E0-2927-490E-81E4-CA022B3DF96A}" destId="{F0EDA56D-62FD-44E7-AEF8-70A6C12AACB3}" srcOrd="0" destOrd="1" presId="urn:diagrams.loki3.com/VaryingWidthList"/>
    <dgm:cxn modelId="{1D49B828-FF42-4C82-BBAB-0E6F8CDD0B1E}" type="presOf" srcId="{9E3FC4C8-76F3-4669-8D52-433B3519BBE6}" destId="{AD64A523-8359-4CAD-B29B-628932286066}" srcOrd="0" destOrd="0" presId="urn:diagrams.loki3.com/VaryingWidthList"/>
    <dgm:cxn modelId="{1B471C34-0AB4-4E5E-B52A-3484883367E4}" type="presOf" srcId="{3501BF2D-13C3-4F93-BB10-A0C7E8128376}" destId="{8B9B8866-B851-4375-80B4-C100EA29EEA4}" srcOrd="0" destOrd="0" presId="urn:diagrams.loki3.com/VaryingWidthList"/>
    <dgm:cxn modelId="{576B2B5C-3641-4A9C-B551-BE0C3A995F63}" type="presOf" srcId="{B81BD046-930D-4FED-B47B-3DE079A867A4}" destId="{2C756FB8-E11C-467F-8305-48B33656AA1C}" srcOrd="0" destOrd="1" presId="urn:diagrams.loki3.com/VaryingWidthList"/>
    <dgm:cxn modelId="{5C8C5662-3905-4793-A660-86B025582CCE}" type="presOf" srcId="{6B2109DF-F7E1-4D51-9050-74120A4F4335}" destId="{AD64A523-8359-4CAD-B29B-628932286066}" srcOrd="0" destOrd="1" presId="urn:diagrams.loki3.com/VaryingWidthList"/>
    <dgm:cxn modelId="{68E29043-5BE9-488A-AA89-1D0761B56292}" type="presOf" srcId="{C3F94FD9-156F-4663-8F30-3CC2DB8B9B18}" destId="{F510EE54-CF68-464B-991F-D4D51FDA6E9E}" srcOrd="0" destOrd="0" presId="urn:diagrams.loki3.com/VaryingWidthList"/>
    <dgm:cxn modelId="{C85CAD4F-DF0B-4342-8C67-1C425FD7C46B}" srcId="{C3F94FD9-156F-4663-8F30-3CC2DB8B9B18}" destId="{CE8BCFE8-AC0B-4E27-BF09-9F704E57E1F5}" srcOrd="0" destOrd="0" parTransId="{0BE05493-23E4-444C-91CB-4366608318C1}" sibTransId="{166CE970-600C-41FC-8EF4-A360F71680F5}"/>
    <dgm:cxn modelId="{15B46451-676C-417B-A7AE-76EBB0C56BAC}" type="presOf" srcId="{4FF2F2BB-BBE6-4702-B752-1434C5A4891D}" destId="{E8C04920-96EA-4C73-A3CA-1D642614C11F}" srcOrd="0" destOrd="0" presId="urn:diagrams.loki3.com/VaryingWidthList"/>
    <dgm:cxn modelId="{54DAB57C-5876-41C5-AC6D-6B239052B098}" srcId="{9E3FC4C8-76F3-4669-8D52-433B3519BBE6}" destId="{6B2109DF-F7E1-4D51-9050-74120A4F4335}" srcOrd="0" destOrd="0" parTransId="{19F5E01A-869F-4259-A490-2B8E3886FFDE}" sibTransId="{7A8D01BB-6C7A-4A69-B29C-12ADF45D7E24}"/>
    <dgm:cxn modelId="{BCD50B83-E774-4447-91BC-40F397621E7E}" srcId="{24DBFAC1-8523-42DB-B98F-BA2CE6A317F8}" destId="{3501BF2D-13C3-4F93-BB10-A0C7E8128376}" srcOrd="5" destOrd="0" parTransId="{4C2ADF08-70F2-4F5F-962E-2BDB067E0379}" sibTransId="{F95FC498-0BF1-4AD8-8F7E-CFAED384B67D}"/>
    <dgm:cxn modelId="{16887F95-7143-4761-B368-0B3FACB52B03}" type="presOf" srcId="{C690484A-7CFD-4679-8FB8-64FD2414284B}" destId="{F0EDA56D-62FD-44E7-AEF8-70A6C12AACB3}" srcOrd="0" destOrd="0" presId="urn:diagrams.loki3.com/VaryingWidthList"/>
    <dgm:cxn modelId="{5AB2D1A0-4639-41D7-A504-39225EE892BB}" srcId="{24DBFAC1-8523-42DB-B98F-BA2CE6A317F8}" destId="{C690484A-7CFD-4679-8FB8-64FD2414284B}" srcOrd="3" destOrd="0" parTransId="{FCB214AA-A14D-4A29-9BA0-752618887401}" sibTransId="{E8A86CF4-EDD0-421A-964D-7F5330EEA60E}"/>
    <dgm:cxn modelId="{9AA548B2-06A4-49BE-B68B-76EFE1329D90}" srcId="{C690484A-7CFD-4679-8FB8-64FD2414284B}" destId="{449C37E0-2927-490E-81E4-CA022B3DF96A}" srcOrd="0" destOrd="0" parTransId="{FFB7E4E1-0479-4CC1-8D0C-DF8B8CE772D2}" sibTransId="{BC0CDF43-3DC8-48D6-9FA8-A2616FB0D7FB}"/>
    <dgm:cxn modelId="{93EECFCD-C9CF-4D6C-9236-182D853373C4}" srcId="{B93855EC-49DA-4C34-8B9B-2B0692207BA4}" destId="{B81BD046-930D-4FED-B47B-3DE079A867A4}" srcOrd="0" destOrd="0" parTransId="{EF77BADC-A89F-4191-8806-1B1C4C2054C3}" sibTransId="{C1F4A5F6-DDF6-4E56-B718-A4937DBD8D92}"/>
    <dgm:cxn modelId="{98BD0AD5-980B-4C1D-B5D3-668B9E0235D9}" srcId="{24DBFAC1-8523-42DB-B98F-BA2CE6A317F8}" destId="{C3F94FD9-156F-4663-8F30-3CC2DB8B9B18}" srcOrd="2" destOrd="0" parTransId="{63D0C483-9ACB-40D2-ABDF-61F49F717B21}" sibTransId="{14640D47-D419-434F-A8DD-837F448F83BB}"/>
    <dgm:cxn modelId="{3A9AA4E8-7572-46EB-AB70-E4B2DC5B9F67}" type="presOf" srcId="{CE8BCFE8-AC0B-4E27-BF09-9F704E57E1F5}" destId="{F510EE54-CF68-464B-991F-D4D51FDA6E9E}" srcOrd="0" destOrd="1" presId="urn:diagrams.loki3.com/VaryingWidthList"/>
    <dgm:cxn modelId="{A8F5EBEE-4EAA-48F1-97F6-B444D64F5D90}" type="presOf" srcId="{24DBFAC1-8523-42DB-B98F-BA2CE6A317F8}" destId="{B1E9626B-18A8-4765-806E-E1914062391A}" srcOrd="0" destOrd="0" presId="urn:diagrams.loki3.com/VaryingWidthList"/>
    <dgm:cxn modelId="{5CAC4C1C-0C47-4F5C-BED6-FEDE8D864FCF}" type="presParOf" srcId="{B1E9626B-18A8-4765-806E-E1914062391A}" destId="{E8C04920-96EA-4C73-A3CA-1D642614C11F}" srcOrd="0" destOrd="0" presId="urn:diagrams.loki3.com/VaryingWidthList"/>
    <dgm:cxn modelId="{80C354D8-3AF7-4A50-9109-F65ED8A21210}" type="presParOf" srcId="{B1E9626B-18A8-4765-806E-E1914062391A}" destId="{3CA809ED-D5BD-4119-AC2A-479E696FD9BB}" srcOrd="1" destOrd="0" presId="urn:diagrams.loki3.com/VaryingWidthList"/>
    <dgm:cxn modelId="{54B1FBDB-440F-4AFE-9C15-F4560BAB716E}" type="presParOf" srcId="{B1E9626B-18A8-4765-806E-E1914062391A}" destId="{AD64A523-8359-4CAD-B29B-628932286066}" srcOrd="2" destOrd="0" presId="urn:diagrams.loki3.com/VaryingWidthList"/>
    <dgm:cxn modelId="{FA030E68-FD5A-427F-90EE-2B6ACDB4B53E}" type="presParOf" srcId="{B1E9626B-18A8-4765-806E-E1914062391A}" destId="{1559ECB8-6169-4FB1-9C2E-8986D7416951}" srcOrd="3" destOrd="0" presId="urn:diagrams.loki3.com/VaryingWidthList"/>
    <dgm:cxn modelId="{991A743A-13DC-4E0C-9F73-8A85536EB226}" type="presParOf" srcId="{B1E9626B-18A8-4765-806E-E1914062391A}" destId="{F510EE54-CF68-464B-991F-D4D51FDA6E9E}" srcOrd="4" destOrd="0" presId="urn:diagrams.loki3.com/VaryingWidthList"/>
    <dgm:cxn modelId="{0920F51C-FE68-418D-A825-6A31B2F900EE}" type="presParOf" srcId="{B1E9626B-18A8-4765-806E-E1914062391A}" destId="{9796A74A-6D75-491C-9A56-878F54071BCF}" srcOrd="5" destOrd="0" presId="urn:diagrams.loki3.com/VaryingWidthList"/>
    <dgm:cxn modelId="{E0133C1C-ECB9-4FEE-9D57-977C626C984A}" type="presParOf" srcId="{B1E9626B-18A8-4765-806E-E1914062391A}" destId="{F0EDA56D-62FD-44E7-AEF8-70A6C12AACB3}" srcOrd="6" destOrd="0" presId="urn:diagrams.loki3.com/VaryingWidthList"/>
    <dgm:cxn modelId="{CBD88EB8-3C6F-4CAA-AC54-0613B86BAC3E}" type="presParOf" srcId="{B1E9626B-18A8-4765-806E-E1914062391A}" destId="{3C399530-6CBF-4C20-9C9E-A75A0C1A2AC5}" srcOrd="7" destOrd="0" presId="urn:diagrams.loki3.com/VaryingWidthList"/>
    <dgm:cxn modelId="{CB2C4B13-8493-4214-BABB-19611895E530}" type="presParOf" srcId="{B1E9626B-18A8-4765-806E-E1914062391A}" destId="{2C756FB8-E11C-467F-8305-48B33656AA1C}" srcOrd="8" destOrd="0" presId="urn:diagrams.loki3.com/VaryingWidthList"/>
    <dgm:cxn modelId="{BD49C6AB-CDC4-4269-9906-F8A9C18E89E8}" type="presParOf" srcId="{B1E9626B-18A8-4765-806E-E1914062391A}" destId="{00B7D2DD-F608-450A-812E-5333CC852865}" srcOrd="9" destOrd="0" presId="urn:diagrams.loki3.com/VaryingWidthList"/>
    <dgm:cxn modelId="{CE8A4BCB-37CE-4116-ABE2-9C57D9E0C7E5}" type="presParOf" srcId="{B1E9626B-18A8-4765-806E-E1914062391A}" destId="{8B9B8866-B851-4375-80B4-C100EA29EEA4}" srcOrd="10"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6F386-19D1-400F-A2FB-2768FAB5A359}">
      <dsp:nvSpPr>
        <dsp:cNvPr id="0" name=""/>
        <dsp:cNvSpPr/>
      </dsp:nvSpPr>
      <dsp:spPr>
        <a:xfrm>
          <a:off x="0" y="5812"/>
          <a:ext cx="8146582" cy="1050707"/>
        </a:xfrm>
        <a:prstGeom prst="roundRect">
          <a:avLst>
            <a:gd name="adj" fmla="val 10000"/>
          </a:avLst>
        </a:prstGeom>
        <a:solidFill>
          <a:schemeClr val="accent1">
            <a:lumMod val="75000"/>
          </a:schemeClr>
        </a:solidFill>
        <a:ln>
          <a:noFill/>
        </a:ln>
        <a:effectLst/>
      </dsp:spPr>
      <dsp:style>
        <a:lnRef idx="0">
          <a:scrgbClr r="0" g="0" b="0"/>
        </a:lnRef>
        <a:fillRef idx="1">
          <a:scrgbClr r="0" g="0" b="0"/>
        </a:fillRef>
        <a:effectRef idx="0">
          <a:scrgbClr r="0" g="0" b="0"/>
        </a:effectRef>
        <a:fontRef idx="minor"/>
      </dsp:style>
    </dsp:sp>
    <dsp:sp modelId="{60E6F4FF-2B2B-4532-A59D-E1703A6FAA48}">
      <dsp:nvSpPr>
        <dsp:cNvPr id="0" name=""/>
        <dsp:cNvSpPr/>
      </dsp:nvSpPr>
      <dsp:spPr>
        <a:xfrm>
          <a:off x="317839" y="242221"/>
          <a:ext cx="578454" cy="5778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6194FC-0632-46B5-A5A8-75C70E5CBF6B}">
      <dsp:nvSpPr>
        <dsp:cNvPr id="0" name=""/>
        <dsp:cNvSpPr/>
      </dsp:nvSpPr>
      <dsp:spPr>
        <a:xfrm>
          <a:off x="1214132" y="5812"/>
          <a:ext cx="6609493" cy="1117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259" tIns="118259" rIns="118259" bIns="118259" numCol="1" spcCol="1270" anchor="ctr" anchorCtr="0">
          <a:noAutofit/>
        </a:bodyPr>
        <a:lstStyle/>
        <a:p>
          <a:pPr marL="0" lvl="0" indent="0" algn="l" defTabSz="800100">
            <a:lnSpc>
              <a:spcPct val="100000"/>
            </a:lnSpc>
            <a:spcBef>
              <a:spcPct val="0"/>
            </a:spcBef>
            <a:spcAft>
              <a:spcPct val="35000"/>
            </a:spcAft>
            <a:buNone/>
          </a:pPr>
          <a:r>
            <a:rPr lang="en-US" sz="1800" b="1" i="0" kern="1200" dirty="0">
              <a:solidFill>
                <a:schemeClr val="bg2"/>
              </a:solidFill>
              <a:latin typeface="Garamond" panose="02020404030301010803" pitchFamily="18" charset="0"/>
            </a:rPr>
            <a:t>Greetings to all guests for our presentation on  “Predictive Analysis for Travel Insurance through Machine Learning”.</a:t>
          </a:r>
          <a:endParaRPr lang="en-US" sz="1800" kern="1200" dirty="0">
            <a:solidFill>
              <a:schemeClr val="bg2"/>
            </a:solidFill>
            <a:latin typeface="Garamond" panose="02020404030301010803" pitchFamily="18" charset="0"/>
          </a:endParaRPr>
        </a:p>
      </dsp:txBody>
      <dsp:txXfrm>
        <a:off x="1214132" y="5812"/>
        <a:ext cx="6609493" cy="1117403"/>
      </dsp:txXfrm>
    </dsp:sp>
    <dsp:sp modelId="{055830A1-79BC-4D7F-88AE-257F91859228}">
      <dsp:nvSpPr>
        <dsp:cNvPr id="0" name=""/>
        <dsp:cNvSpPr/>
      </dsp:nvSpPr>
      <dsp:spPr>
        <a:xfrm>
          <a:off x="0" y="1394101"/>
          <a:ext cx="8146582" cy="1050707"/>
        </a:xfrm>
        <a:prstGeom prst="roundRect">
          <a:avLst>
            <a:gd name="adj" fmla="val 10000"/>
          </a:avLst>
        </a:prstGeom>
        <a:solidFill>
          <a:schemeClr val="accent1">
            <a:lumMod val="75000"/>
          </a:schemeClr>
        </a:solidFill>
        <a:ln>
          <a:noFill/>
        </a:ln>
        <a:effectLst/>
      </dsp:spPr>
      <dsp:style>
        <a:lnRef idx="0">
          <a:scrgbClr r="0" g="0" b="0"/>
        </a:lnRef>
        <a:fillRef idx="1">
          <a:scrgbClr r="0" g="0" b="0"/>
        </a:fillRef>
        <a:effectRef idx="0">
          <a:scrgbClr r="0" g="0" b="0"/>
        </a:effectRef>
        <a:fontRef idx="minor"/>
      </dsp:style>
    </dsp:sp>
    <dsp:sp modelId="{95E34A9E-DAC3-4F74-92CF-0B1EA0590BBE}">
      <dsp:nvSpPr>
        <dsp:cNvPr id="0" name=""/>
        <dsp:cNvSpPr/>
      </dsp:nvSpPr>
      <dsp:spPr>
        <a:xfrm>
          <a:off x="317839" y="1630510"/>
          <a:ext cx="578454" cy="5778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25C06B-67B8-422C-B5E4-ECE91108ACCC}">
      <dsp:nvSpPr>
        <dsp:cNvPr id="0" name=""/>
        <dsp:cNvSpPr/>
      </dsp:nvSpPr>
      <dsp:spPr>
        <a:xfrm>
          <a:off x="927148" y="1394101"/>
          <a:ext cx="7183461" cy="1117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259" tIns="118259" rIns="118259" bIns="118259" numCol="1" spcCol="1270" anchor="ctr" anchorCtr="0">
          <a:noAutofit/>
        </a:bodyPr>
        <a:lstStyle/>
        <a:p>
          <a:pPr marL="0" lvl="0" indent="0" algn="l" defTabSz="622300">
            <a:lnSpc>
              <a:spcPct val="100000"/>
            </a:lnSpc>
            <a:spcBef>
              <a:spcPct val="0"/>
            </a:spcBef>
            <a:spcAft>
              <a:spcPct val="35000"/>
            </a:spcAft>
            <a:buNone/>
          </a:pPr>
          <a:r>
            <a:rPr lang="en-US" sz="1400" b="1" i="0" kern="1200" dirty="0">
              <a:solidFill>
                <a:schemeClr val="bg2"/>
              </a:solidFill>
              <a:latin typeface="Garamond" panose="02020404030301010803" pitchFamily="18" charset="0"/>
            </a:rPr>
            <a:t>Our project aims to use the database history of around 2000 former clients from a well-known tours and travel company to forecast their potential interest in purchasing travel insurance in the future. We seek to develop an intelligent model capable of predicting a customer's likelihood to purchase the travel insurance package based on specific characteristics.</a:t>
          </a:r>
          <a:endParaRPr lang="en-US" sz="1400" kern="1200" dirty="0">
            <a:solidFill>
              <a:schemeClr val="bg2"/>
            </a:solidFill>
            <a:latin typeface="Garamond" panose="02020404030301010803" pitchFamily="18" charset="0"/>
          </a:endParaRPr>
        </a:p>
      </dsp:txBody>
      <dsp:txXfrm>
        <a:off x="927148" y="1394101"/>
        <a:ext cx="7183461" cy="1117403"/>
      </dsp:txXfrm>
    </dsp:sp>
    <dsp:sp modelId="{DFA7C7C2-9262-4231-81CD-D47E5F3FDFE7}">
      <dsp:nvSpPr>
        <dsp:cNvPr id="0" name=""/>
        <dsp:cNvSpPr/>
      </dsp:nvSpPr>
      <dsp:spPr>
        <a:xfrm>
          <a:off x="0" y="2782389"/>
          <a:ext cx="8146582" cy="1050707"/>
        </a:xfrm>
        <a:prstGeom prst="roundRect">
          <a:avLst>
            <a:gd name="adj" fmla="val 10000"/>
          </a:avLst>
        </a:prstGeom>
        <a:solidFill>
          <a:schemeClr val="accent1">
            <a:lumMod val="75000"/>
          </a:schemeClr>
        </a:solidFill>
        <a:ln>
          <a:noFill/>
        </a:ln>
        <a:effectLst/>
      </dsp:spPr>
      <dsp:style>
        <a:lnRef idx="0">
          <a:scrgbClr r="0" g="0" b="0"/>
        </a:lnRef>
        <a:fillRef idx="1">
          <a:scrgbClr r="0" g="0" b="0"/>
        </a:fillRef>
        <a:effectRef idx="0">
          <a:scrgbClr r="0" g="0" b="0"/>
        </a:effectRef>
        <a:fontRef idx="minor"/>
      </dsp:style>
    </dsp:sp>
    <dsp:sp modelId="{CB1C90AC-0634-4572-9C58-7B8349C2EDEB}">
      <dsp:nvSpPr>
        <dsp:cNvPr id="0" name=""/>
        <dsp:cNvSpPr/>
      </dsp:nvSpPr>
      <dsp:spPr>
        <a:xfrm>
          <a:off x="317839" y="3018799"/>
          <a:ext cx="578454" cy="5778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D69BA9-DB94-45BA-914A-BCDBE4C8C07A}">
      <dsp:nvSpPr>
        <dsp:cNvPr id="0" name=""/>
        <dsp:cNvSpPr/>
      </dsp:nvSpPr>
      <dsp:spPr>
        <a:xfrm>
          <a:off x="1214132" y="2782389"/>
          <a:ext cx="6609493" cy="1117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259" tIns="118259" rIns="118259" bIns="118259" numCol="1" spcCol="1270" anchor="ctr" anchorCtr="0">
          <a:noAutofit/>
        </a:bodyPr>
        <a:lstStyle/>
        <a:p>
          <a:pPr marL="0" lvl="0" indent="0" algn="l" defTabSz="622300">
            <a:lnSpc>
              <a:spcPct val="100000"/>
            </a:lnSpc>
            <a:spcBef>
              <a:spcPct val="0"/>
            </a:spcBef>
            <a:spcAft>
              <a:spcPct val="35000"/>
            </a:spcAft>
            <a:buNone/>
          </a:pPr>
          <a:r>
            <a:rPr lang="en-US" sz="1400" b="1" kern="1200" dirty="0">
              <a:solidFill>
                <a:schemeClr val="bg2"/>
              </a:solidFill>
              <a:latin typeface="Garamond" panose="02020404030301010803" pitchFamily="18" charset="0"/>
            </a:rPr>
            <a:t>These variables comprise the client's age, profession, level of education, yearly income, size of family, frequency of travel, health condition, past international travel history, and number of prior travel insurance purchases.</a:t>
          </a:r>
          <a:endParaRPr lang="en-US" sz="1400" kern="1200" dirty="0">
            <a:solidFill>
              <a:schemeClr val="bg2"/>
            </a:solidFill>
            <a:latin typeface="Garamond" panose="02020404030301010803" pitchFamily="18" charset="0"/>
          </a:endParaRPr>
        </a:p>
      </dsp:txBody>
      <dsp:txXfrm>
        <a:off x="1214132" y="2782389"/>
        <a:ext cx="6609493" cy="1117403"/>
      </dsp:txXfrm>
    </dsp:sp>
    <dsp:sp modelId="{E7F26D4F-1AFC-47FF-B2A3-7ABE97FDDB7E}">
      <dsp:nvSpPr>
        <dsp:cNvPr id="0" name=""/>
        <dsp:cNvSpPr/>
      </dsp:nvSpPr>
      <dsp:spPr>
        <a:xfrm>
          <a:off x="0" y="4170678"/>
          <a:ext cx="8146582" cy="1050707"/>
        </a:xfrm>
        <a:prstGeom prst="roundRect">
          <a:avLst>
            <a:gd name="adj" fmla="val 10000"/>
          </a:avLst>
        </a:prstGeom>
        <a:solidFill>
          <a:schemeClr val="accent1">
            <a:lumMod val="75000"/>
          </a:schemeClr>
        </a:solidFill>
        <a:ln>
          <a:noFill/>
        </a:ln>
        <a:effectLst/>
      </dsp:spPr>
      <dsp:style>
        <a:lnRef idx="0">
          <a:scrgbClr r="0" g="0" b="0"/>
        </a:lnRef>
        <a:fillRef idx="1">
          <a:scrgbClr r="0" g="0" b="0"/>
        </a:fillRef>
        <a:effectRef idx="0">
          <a:scrgbClr r="0" g="0" b="0"/>
        </a:effectRef>
        <a:fontRef idx="minor"/>
      </dsp:style>
    </dsp:sp>
    <dsp:sp modelId="{701EB111-544F-4271-B2A0-161FF7C4A0EF}">
      <dsp:nvSpPr>
        <dsp:cNvPr id="0" name=""/>
        <dsp:cNvSpPr/>
      </dsp:nvSpPr>
      <dsp:spPr>
        <a:xfrm>
          <a:off x="317839" y="4407087"/>
          <a:ext cx="578454" cy="5778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07F25C-FC4F-420F-AAEF-638602BDBFF2}">
      <dsp:nvSpPr>
        <dsp:cNvPr id="0" name=""/>
        <dsp:cNvSpPr/>
      </dsp:nvSpPr>
      <dsp:spPr>
        <a:xfrm>
          <a:off x="1097177" y="4170678"/>
          <a:ext cx="6843403" cy="1117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259" tIns="118259" rIns="118259" bIns="118259" numCol="1" spcCol="1270" anchor="ctr" anchorCtr="0">
          <a:noAutofit/>
        </a:bodyPr>
        <a:lstStyle/>
        <a:p>
          <a:pPr marL="0" lvl="0" indent="0" algn="l" defTabSz="622300">
            <a:lnSpc>
              <a:spcPct val="100000"/>
            </a:lnSpc>
            <a:spcBef>
              <a:spcPct val="0"/>
            </a:spcBef>
            <a:spcAft>
              <a:spcPct val="35000"/>
            </a:spcAft>
            <a:buNone/>
          </a:pPr>
          <a:r>
            <a:rPr lang="en-US" sz="1400" b="1" i="0" kern="1200" dirty="0">
              <a:solidFill>
                <a:schemeClr val="bg2"/>
              </a:solidFill>
              <a:latin typeface="Garamond" panose="02020404030301010803" pitchFamily="18" charset="0"/>
            </a:rPr>
            <a:t>We will explore the important steps used to examine the data, identify significant trends, and to create predictive models throughout the session.  Upon completion, you will have a deeper understanding of the variables impacting consumer reactions and how these understandings can inform focused marketing tactics.</a:t>
          </a:r>
          <a:endParaRPr lang="en-US" sz="1400" kern="1200" dirty="0">
            <a:solidFill>
              <a:schemeClr val="bg2"/>
            </a:solidFill>
            <a:latin typeface="Garamond" panose="02020404030301010803" pitchFamily="18" charset="0"/>
          </a:endParaRPr>
        </a:p>
      </dsp:txBody>
      <dsp:txXfrm>
        <a:off x="1097177" y="4170678"/>
        <a:ext cx="6843403" cy="11174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3E2F9E-EE26-4F96-B73C-93738D536319}">
      <dsp:nvSpPr>
        <dsp:cNvPr id="0" name=""/>
        <dsp:cNvSpPr/>
      </dsp:nvSpPr>
      <dsp:spPr>
        <a:xfrm>
          <a:off x="1278887" y="786219"/>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CADB10-CF40-4D4F-B277-B9033754D2EB}">
      <dsp:nvSpPr>
        <dsp:cNvPr id="0" name=""/>
        <dsp:cNvSpPr/>
      </dsp:nvSpPr>
      <dsp:spPr>
        <a:xfrm>
          <a:off x="191192" y="1939094"/>
          <a:ext cx="3028661" cy="1577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ts val="0"/>
            </a:spcAft>
            <a:buNone/>
          </a:pPr>
          <a:r>
            <a:rPr lang="en-US" sz="1100" b="0" u="sng" kern="12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Financial Safety Net</a:t>
          </a:r>
        </a:p>
        <a:p>
          <a:pPr marL="0" lvl="0" indent="0" algn="ctr" defTabSz="488950">
            <a:lnSpc>
              <a:spcPct val="100000"/>
            </a:lnSpc>
            <a:spcBef>
              <a:spcPct val="0"/>
            </a:spcBef>
            <a:spcAft>
              <a:spcPts val="0"/>
            </a:spcAft>
            <a:buNone/>
          </a:pPr>
          <a:r>
            <a:rPr lang="en-US" sz="1100" b="1" u="sng" kern="12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
</a:t>
          </a:r>
          <a:r>
            <a:rPr lang="en-US" sz="1100" b="0" u="none" kern="12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Travel insurance provides a safety net in the event of unexpected events, ensuring that passengers won't be stranded paying high medical costs or suffer financial loss caused due to cancelled flights.</a:t>
          </a:r>
        </a:p>
      </dsp:txBody>
      <dsp:txXfrm>
        <a:off x="191192" y="1939094"/>
        <a:ext cx="3028661" cy="1577222"/>
      </dsp:txXfrm>
    </dsp:sp>
    <dsp:sp modelId="{64BF0445-36B2-40FC-A7E7-610E9C5D5A49}">
      <dsp:nvSpPr>
        <dsp:cNvPr id="0" name=""/>
        <dsp:cNvSpPr/>
      </dsp:nvSpPr>
      <dsp:spPr>
        <a:xfrm>
          <a:off x="4116228" y="86943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581F16-D177-40BC-9C73-6E1534898C3C}">
      <dsp:nvSpPr>
        <dsp:cNvPr id="0" name=""/>
        <dsp:cNvSpPr/>
      </dsp:nvSpPr>
      <dsp:spPr>
        <a:xfrm>
          <a:off x="3513218" y="1880680"/>
          <a:ext cx="2112264" cy="1359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ts val="0"/>
            </a:spcAft>
            <a:buNone/>
          </a:pPr>
          <a:r>
            <a:rPr lang="en-US" sz="1100" b="0" u="sng" kern="12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Peace of Mind</a:t>
          </a:r>
        </a:p>
        <a:p>
          <a:pPr marL="0" lvl="0" indent="0" algn="ctr" defTabSz="488950">
            <a:lnSpc>
              <a:spcPct val="100000"/>
            </a:lnSpc>
            <a:spcBef>
              <a:spcPct val="0"/>
            </a:spcBef>
            <a:spcAft>
              <a:spcPts val="0"/>
            </a:spcAft>
            <a:buNone/>
          </a:pPr>
          <a:endParaRPr lang="en-US" sz="1100" b="0" u="sng" kern="12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a:p>
          <a:pPr marL="0" lvl="0" indent="0" algn="ctr" defTabSz="488950">
            <a:lnSpc>
              <a:spcPct val="100000"/>
            </a:lnSpc>
            <a:spcBef>
              <a:spcPct val="0"/>
            </a:spcBef>
            <a:spcAft>
              <a:spcPts val="0"/>
            </a:spcAft>
            <a:buNone/>
          </a:pPr>
          <a:r>
            <a:rPr lang="en-US" sz="1100" b="0" kern="12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It provides peace of mind, allowing travelers to enjoy their trip knowing they are protected against unexpected mishaps.</a:t>
          </a:r>
        </a:p>
      </dsp:txBody>
      <dsp:txXfrm>
        <a:off x="3513218" y="1880680"/>
        <a:ext cx="2112264" cy="1359854"/>
      </dsp:txXfrm>
    </dsp:sp>
    <dsp:sp modelId="{2B67B1A4-6B41-4DDB-89E5-77FAAACEDB6A}">
      <dsp:nvSpPr>
        <dsp:cNvPr id="0" name=""/>
        <dsp:cNvSpPr/>
      </dsp:nvSpPr>
      <dsp:spPr>
        <a:xfrm>
          <a:off x="6638573" y="850664"/>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5227B0-E3C7-4399-A5BC-87C7B95B18C6}">
      <dsp:nvSpPr>
        <dsp:cNvPr id="0" name=""/>
        <dsp:cNvSpPr/>
      </dsp:nvSpPr>
      <dsp:spPr>
        <a:xfrm>
          <a:off x="5930852" y="1897420"/>
          <a:ext cx="2244690" cy="1588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a:lnSpc>
              <a:spcPct val="100000"/>
            </a:lnSpc>
            <a:spcBef>
              <a:spcPct val="0"/>
            </a:spcBef>
            <a:spcAft>
              <a:spcPts val="0"/>
            </a:spcAft>
            <a:buNone/>
          </a:pPr>
          <a:r>
            <a:rPr lang="en-US" sz="1100" b="0" u="sng" kern="12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Emergency Assistance</a:t>
          </a:r>
        </a:p>
        <a:p>
          <a:pPr marL="0" lvl="0" indent="0" algn="ctr" defTabSz="488950">
            <a:lnSpc>
              <a:spcPct val="100000"/>
            </a:lnSpc>
            <a:spcBef>
              <a:spcPct val="0"/>
            </a:spcBef>
            <a:spcAft>
              <a:spcPts val="0"/>
            </a:spcAft>
            <a:buNone/>
          </a:pPr>
          <a:r>
            <a:rPr lang="en-US" sz="1100" b="0" kern="12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
It includes access to emergency assistance services, such as medical evacuations or repatriation, in the event of a medical emergency</a:t>
          </a:r>
          <a:r>
            <a:rPr lang="en-US" sz="1200" b="0" kern="12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a:t>
          </a:r>
          <a:br>
            <a:rPr lang="en-US" sz="1200" b="0" i="0" kern="12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br>
          <a:endParaRPr lang="en-US" sz="1200" b="0" kern="12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dsp:txBody>
      <dsp:txXfrm>
        <a:off x="5930852" y="1897420"/>
        <a:ext cx="2244690" cy="15889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3F731-48F3-4494-B31F-BE752FD19C95}">
      <dsp:nvSpPr>
        <dsp:cNvPr id="0" name=""/>
        <dsp:cNvSpPr/>
      </dsp:nvSpPr>
      <dsp:spPr>
        <a:xfrm>
          <a:off x="1427393" y="0"/>
          <a:ext cx="5034012" cy="5034012"/>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55DE9A-9A0B-491F-A677-F70776F347CA}">
      <dsp:nvSpPr>
        <dsp:cNvPr id="0" name=""/>
        <dsp:cNvSpPr/>
      </dsp:nvSpPr>
      <dsp:spPr>
        <a:xfrm>
          <a:off x="0" y="181837"/>
          <a:ext cx="3902440" cy="22442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b="1" u="sng" kern="1200" dirty="0">
            <a:solidFill>
              <a:schemeClr val="bg1"/>
            </a:solidFill>
            <a:latin typeface="Garamond" panose="02020404030301010803" pitchFamily="18" charset="0"/>
          </a:endParaRPr>
        </a:p>
        <a:p>
          <a:pPr marL="0" lvl="0" indent="0" algn="ctr" defTabSz="800100">
            <a:lnSpc>
              <a:spcPct val="90000"/>
            </a:lnSpc>
            <a:spcBef>
              <a:spcPct val="0"/>
            </a:spcBef>
            <a:spcAft>
              <a:spcPct val="35000"/>
            </a:spcAft>
            <a:buNone/>
          </a:pPr>
          <a:r>
            <a:rPr lang="en-US" sz="1800" b="1" u="sng" kern="1200" dirty="0">
              <a:solidFill>
                <a:schemeClr val="bg1"/>
              </a:solidFill>
              <a:latin typeface="Garamond" panose="02020404030301010803" pitchFamily="18" charset="0"/>
            </a:rPr>
            <a:t>Data Analysis</a:t>
          </a:r>
          <a:br>
            <a:rPr lang="en-US" sz="1800" b="1" u="sng" kern="1200" dirty="0">
              <a:solidFill>
                <a:schemeClr val="bg1"/>
              </a:solidFill>
              <a:latin typeface="Garamond" panose="02020404030301010803" pitchFamily="18" charset="0"/>
            </a:rPr>
          </a:br>
          <a:br>
            <a:rPr lang="en-US" sz="1800" b="0" kern="1200" dirty="0">
              <a:latin typeface="Garamond" panose="02020404030301010803" pitchFamily="18" charset="0"/>
            </a:rPr>
          </a:br>
          <a:r>
            <a:rPr lang="en-US" sz="1600" b="0" kern="1200" dirty="0">
              <a:latin typeface="Garamond" panose="02020404030301010803" pitchFamily="18" charset="0"/>
            </a:rPr>
            <a:t>Machine learning involves using algorithms to analyze and interpret complex data sets, enabling the discovery of meaningful patterns and insights.</a:t>
          </a:r>
          <a:br>
            <a:rPr lang="en-US" sz="1600" b="0" kern="1200" dirty="0">
              <a:latin typeface="Garamond" panose="02020404030301010803" pitchFamily="18" charset="0"/>
            </a:rPr>
          </a:br>
          <a:br>
            <a:rPr lang="en-US" sz="1800" b="0" kern="1200" dirty="0">
              <a:latin typeface="Garamond" panose="02020404030301010803" pitchFamily="18" charset="0"/>
            </a:rPr>
          </a:br>
          <a:endParaRPr lang="en-US" sz="1600" b="0" kern="1200" dirty="0">
            <a:latin typeface="Garamond" panose="02020404030301010803" pitchFamily="18" charset="0"/>
          </a:endParaRPr>
        </a:p>
      </dsp:txBody>
      <dsp:txXfrm>
        <a:off x="109557" y="291394"/>
        <a:ext cx="3683326" cy="2025172"/>
      </dsp:txXfrm>
    </dsp:sp>
    <dsp:sp modelId="{B545889B-89B8-44D3-BAE3-C9CE7E42A990}">
      <dsp:nvSpPr>
        <dsp:cNvPr id="0" name=""/>
        <dsp:cNvSpPr/>
      </dsp:nvSpPr>
      <dsp:spPr>
        <a:xfrm>
          <a:off x="3975620" y="232450"/>
          <a:ext cx="3911079" cy="21875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b="1" u="sng" kern="1200" dirty="0">
            <a:latin typeface="Garamond" panose="02020404030301010803" pitchFamily="18" charset="0"/>
          </a:endParaRPr>
        </a:p>
        <a:p>
          <a:pPr marL="0" lvl="0" indent="0" algn="ctr" defTabSz="711200">
            <a:lnSpc>
              <a:spcPct val="90000"/>
            </a:lnSpc>
            <a:spcBef>
              <a:spcPct val="0"/>
            </a:spcBef>
            <a:spcAft>
              <a:spcPct val="35000"/>
            </a:spcAft>
            <a:buNone/>
          </a:pPr>
          <a:r>
            <a:rPr lang="en-US" sz="1800" b="1" u="sng" kern="1200" dirty="0">
              <a:latin typeface="Garamond" panose="02020404030301010803" pitchFamily="18" charset="0"/>
            </a:rPr>
            <a:t>Pattern Recognition</a:t>
          </a:r>
          <a:br>
            <a:rPr lang="en-US" sz="1600" b="1" u="sng" kern="1200" dirty="0">
              <a:latin typeface="Garamond" panose="02020404030301010803" pitchFamily="18" charset="0"/>
            </a:rPr>
          </a:br>
          <a:br>
            <a:rPr lang="en-US" sz="1600" b="1" kern="1200" dirty="0">
              <a:latin typeface="Garamond" panose="02020404030301010803" pitchFamily="18" charset="0"/>
            </a:rPr>
          </a:br>
          <a:r>
            <a:rPr lang="en-US" sz="1600" kern="1200" dirty="0">
              <a:latin typeface="Garamond" panose="02020404030301010803" pitchFamily="18" charset="0"/>
            </a:rPr>
            <a:t>It focuses on training computer systems to identify patterns and make decisions based on data, leading to more accurate predictions and outcomes</a:t>
          </a:r>
          <a:br>
            <a:rPr lang="en-US" sz="1600" kern="1200" dirty="0"/>
          </a:br>
          <a:br>
            <a:rPr lang="en-US" sz="1600" kern="1200">
              <a:latin typeface="Garamond" panose="02020404030301010803" pitchFamily="18" charset="0"/>
            </a:rPr>
          </a:br>
          <a:endParaRPr lang="en-US" sz="1600" kern="1200" dirty="0">
            <a:latin typeface="Garamond" panose="02020404030301010803" pitchFamily="18" charset="0"/>
          </a:endParaRPr>
        </a:p>
      </dsp:txBody>
      <dsp:txXfrm>
        <a:off x="4082409" y="339239"/>
        <a:ext cx="3697501" cy="1974009"/>
      </dsp:txXfrm>
    </dsp:sp>
    <dsp:sp modelId="{199206E7-3817-44C9-905B-E8912A2ED305}">
      <dsp:nvSpPr>
        <dsp:cNvPr id="0" name=""/>
        <dsp:cNvSpPr/>
      </dsp:nvSpPr>
      <dsp:spPr>
        <a:xfrm>
          <a:off x="0" y="2545732"/>
          <a:ext cx="3915280" cy="22795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chemeClr val="bg1"/>
              </a:solidFill>
              <a:latin typeface="Garamond" panose="02020404030301010803" pitchFamily="18" charset="0"/>
            </a:rPr>
            <a:t>Customized Recommendations</a:t>
          </a:r>
          <a:br>
            <a:rPr lang="en-US" sz="1600" b="0" u="sng" kern="1200" dirty="0">
              <a:solidFill>
                <a:schemeClr val="bg1"/>
              </a:solidFill>
              <a:latin typeface="Garamond" panose="02020404030301010803" pitchFamily="18" charset="0"/>
            </a:rPr>
          </a:br>
          <a:br>
            <a:rPr lang="en-US" sz="1600" b="0" kern="1200" dirty="0">
              <a:solidFill>
                <a:schemeClr val="bg1"/>
              </a:solidFill>
              <a:latin typeface="Garamond" panose="02020404030301010803" pitchFamily="18" charset="0"/>
            </a:rPr>
          </a:br>
          <a:r>
            <a:rPr lang="en-US" sz="1600" b="0" kern="1200" dirty="0">
              <a:solidFill>
                <a:schemeClr val="bg1"/>
              </a:solidFill>
              <a:latin typeface="Garamond" panose="02020404030301010803" pitchFamily="18" charset="0"/>
            </a:rPr>
            <a:t>Machine learning enables the customization of travel insurance options based on individual travel patterns and preferences, enhancing coverage and satisfaction</a:t>
          </a:r>
          <a:br>
            <a:rPr lang="en-US" sz="1600" b="0" kern="1200" dirty="0">
              <a:solidFill>
                <a:schemeClr val="bg1"/>
              </a:solidFill>
            </a:rPr>
          </a:br>
          <a:endParaRPr lang="en-US" sz="1600" b="0" kern="1200" dirty="0">
            <a:solidFill>
              <a:schemeClr val="bg1"/>
            </a:solidFill>
          </a:endParaRPr>
        </a:p>
      </dsp:txBody>
      <dsp:txXfrm>
        <a:off x="111278" y="2657010"/>
        <a:ext cx="3692724" cy="2056991"/>
      </dsp:txXfrm>
    </dsp:sp>
    <dsp:sp modelId="{AB8C931A-5CFF-42FA-A2FC-00B89F2E72D1}">
      <dsp:nvSpPr>
        <dsp:cNvPr id="0" name=""/>
        <dsp:cNvSpPr/>
      </dsp:nvSpPr>
      <dsp:spPr>
        <a:xfrm>
          <a:off x="3979665" y="2560319"/>
          <a:ext cx="3907034" cy="23006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b="0" u="sng" kern="1200" dirty="0">
            <a:solidFill>
              <a:schemeClr val="bg1"/>
            </a:solidFill>
            <a:latin typeface="Garamond" panose="02020404030301010803" pitchFamily="18" charset="0"/>
          </a:endParaRPr>
        </a:p>
        <a:p>
          <a:pPr marL="0" lvl="0" indent="0" algn="ctr" defTabSz="711200">
            <a:lnSpc>
              <a:spcPct val="90000"/>
            </a:lnSpc>
            <a:spcBef>
              <a:spcPct val="0"/>
            </a:spcBef>
            <a:spcAft>
              <a:spcPct val="35000"/>
            </a:spcAft>
            <a:buNone/>
          </a:pPr>
          <a:r>
            <a:rPr lang="en-US" sz="1800" b="1" u="sng" kern="1200" dirty="0">
              <a:solidFill>
                <a:schemeClr val="bg1"/>
              </a:solidFill>
              <a:latin typeface="Garamond" panose="02020404030301010803" pitchFamily="18" charset="0"/>
            </a:rPr>
            <a:t>Risk Mitigation</a:t>
          </a:r>
          <a:br>
            <a:rPr lang="en-US" sz="1600" b="1" u="sng" kern="1200" dirty="0">
              <a:solidFill>
                <a:schemeClr val="bg1"/>
              </a:solidFill>
              <a:latin typeface="Garamond" panose="02020404030301010803" pitchFamily="18" charset="0"/>
            </a:rPr>
          </a:br>
          <a:br>
            <a:rPr lang="en-US" sz="1600" b="0" kern="1200" dirty="0">
              <a:solidFill>
                <a:schemeClr val="bg1"/>
              </a:solidFill>
              <a:latin typeface="Garamond" panose="02020404030301010803" pitchFamily="18" charset="0"/>
            </a:rPr>
          </a:br>
          <a:r>
            <a:rPr lang="en-US" sz="1600" b="0" kern="1200" dirty="0">
              <a:solidFill>
                <a:schemeClr val="bg1"/>
              </a:solidFill>
              <a:latin typeface="Garamond" panose="02020404030301010803" pitchFamily="18" charset="0"/>
            </a:rPr>
            <a:t>It helps in identifying and mitigating potential risks through the analysis of historical data and real-time information, leading to more accurate risk assessments and appropriate coverage.</a:t>
          </a:r>
          <a:br>
            <a:rPr lang="en-US" sz="1400" b="0" kern="1200" dirty="0">
              <a:solidFill>
                <a:schemeClr val="bg1"/>
              </a:solidFill>
              <a:latin typeface="Garamond" panose="02020404030301010803" pitchFamily="18" charset="0"/>
            </a:rPr>
          </a:br>
          <a:br>
            <a:rPr lang="en-US" sz="1400" b="0" kern="1200" dirty="0">
              <a:solidFill>
                <a:schemeClr val="bg1"/>
              </a:solidFill>
              <a:latin typeface="Garamond" panose="02020404030301010803" pitchFamily="18" charset="0"/>
            </a:rPr>
          </a:br>
          <a:endParaRPr lang="en-US" sz="1400" kern="1200" dirty="0"/>
        </a:p>
      </dsp:txBody>
      <dsp:txXfrm>
        <a:off x="4091973" y="2672627"/>
        <a:ext cx="3682418" cy="20760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149DC-392E-4692-97CF-05FC27C9C9F8}">
      <dsp:nvSpPr>
        <dsp:cNvPr id="0" name=""/>
        <dsp:cNvSpPr/>
      </dsp:nvSpPr>
      <dsp:spPr>
        <a:xfrm>
          <a:off x="0" y="156609"/>
          <a:ext cx="3886200" cy="133087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dirty="0">
              <a:latin typeface="Garamond" panose="02020404030301010803" pitchFamily="18" charset="0"/>
            </a:rPr>
            <a:t>Based on the pie chart shown, it's evident that the distribution of our target variable is significantly skewed. </a:t>
          </a:r>
          <a:endParaRPr lang="en-US" sz="2000" kern="1200" dirty="0">
            <a:latin typeface="Garamond" panose="02020404030301010803" pitchFamily="18" charset="0"/>
          </a:endParaRPr>
        </a:p>
      </dsp:txBody>
      <dsp:txXfrm>
        <a:off x="64968" y="221577"/>
        <a:ext cx="3756264" cy="1200939"/>
      </dsp:txXfrm>
    </dsp:sp>
    <dsp:sp modelId="{8A80993B-AA80-498E-862A-12C0C7CAD85C}">
      <dsp:nvSpPr>
        <dsp:cNvPr id="0" name=""/>
        <dsp:cNvSpPr/>
      </dsp:nvSpPr>
      <dsp:spPr>
        <a:xfrm>
          <a:off x="0" y="1902196"/>
          <a:ext cx="3886200" cy="133087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dirty="0">
              <a:latin typeface="Garamond" panose="02020404030301010803" pitchFamily="18" charset="0"/>
            </a:rPr>
            <a:t>Out of the company's 1987 customers, only 35.73% opted to purchase the travel insurance package.</a:t>
          </a:r>
          <a:endParaRPr lang="en-US" sz="2000" kern="1200" dirty="0">
            <a:latin typeface="Garamond" panose="02020404030301010803" pitchFamily="18" charset="0"/>
          </a:endParaRPr>
        </a:p>
      </dsp:txBody>
      <dsp:txXfrm>
        <a:off x="64968" y="1967164"/>
        <a:ext cx="3756264" cy="12009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873C06-7FE6-4932-8E5E-C22E0ACE6374}">
      <dsp:nvSpPr>
        <dsp:cNvPr id="0" name=""/>
        <dsp:cNvSpPr/>
      </dsp:nvSpPr>
      <dsp:spPr>
        <a:xfrm>
          <a:off x="288755" y="2696"/>
          <a:ext cx="6546772" cy="6082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Garamond" panose="02020404030301010803" pitchFamily="18" charset="0"/>
            </a:rPr>
            <a:t>Selection of Machine Learning Algorithms for Prediction</a:t>
          </a:r>
        </a:p>
      </dsp:txBody>
      <dsp:txXfrm>
        <a:off x="306570" y="20511"/>
        <a:ext cx="6511142" cy="572624"/>
      </dsp:txXfrm>
    </dsp:sp>
    <dsp:sp modelId="{5329F99D-FB6D-4099-B078-625B9F91BE5D}">
      <dsp:nvSpPr>
        <dsp:cNvPr id="0" name=""/>
        <dsp:cNvSpPr/>
      </dsp:nvSpPr>
      <dsp:spPr>
        <a:xfrm>
          <a:off x="943432" y="610950"/>
          <a:ext cx="654677" cy="513798"/>
        </a:xfrm>
        <a:custGeom>
          <a:avLst/>
          <a:gdLst/>
          <a:ahLst/>
          <a:cxnLst/>
          <a:rect l="0" t="0" r="0" b="0"/>
          <a:pathLst>
            <a:path>
              <a:moveTo>
                <a:pt x="0" y="0"/>
              </a:moveTo>
              <a:lnTo>
                <a:pt x="0" y="513798"/>
              </a:lnTo>
              <a:lnTo>
                <a:pt x="654677" y="5137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C08D2A-4E89-4B96-996C-0BC355165736}">
      <dsp:nvSpPr>
        <dsp:cNvPr id="0" name=""/>
        <dsp:cNvSpPr/>
      </dsp:nvSpPr>
      <dsp:spPr>
        <a:xfrm>
          <a:off x="1598109" y="763014"/>
          <a:ext cx="6368604" cy="72346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l" defTabSz="533400">
            <a:lnSpc>
              <a:spcPct val="90000"/>
            </a:lnSpc>
            <a:spcBef>
              <a:spcPct val="0"/>
            </a:spcBef>
            <a:spcAft>
              <a:spcPct val="35000"/>
            </a:spcAft>
            <a:buNone/>
          </a:pPr>
          <a:r>
            <a:rPr lang="en-US" sz="1200" b="0" kern="12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Logistic Regression </a:t>
          </a:r>
        </a:p>
        <a:p>
          <a:pPr marL="0" lvl="0" indent="0" algn="l" defTabSz="533400">
            <a:lnSpc>
              <a:spcPct val="90000"/>
            </a:lnSpc>
            <a:spcBef>
              <a:spcPct val="0"/>
            </a:spcBef>
            <a:spcAft>
              <a:spcPct val="35000"/>
            </a:spcAft>
            <a:buNone/>
          </a:pPr>
          <a:r>
            <a:rPr lang="en-US" sz="1200" b="1" kern="1200" dirty="0">
              <a:solidFill>
                <a:schemeClr val="accent1">
                  <a:lumMod val="75000"/>
                </a:schemeClr>
              </a:solidFill>
              <a:latin typeface="Garamond" panose="02020404030301010803" pitchFamily="18" charset="0"/>
            </a:rPr>
            <a:t>Commonly used for binary classification problems and can provide insights into the probability of travel insurance claims occurring.</a:t>
          </a:r>
          <a:endParaRPr lang="en-US" sz="1200" kern="1200" dirty="0">
            <a:solidFill>
              <a:schemeClr val="accent1">
                <a:lumMod val="75000"/>
              </a:schemeClr>
            </a:solidFill>
            <a:latin typeface="Garamond" panose="02020404030301010803" pitchFamily="18" charset="0"/>
          </a:endParaRPr>
        </a:p>
      </dsp:txBody>
      <dsp:txXfrm>
        <a:off x="1619299" y="784204"/>
        <a:ext cx="6326224" cy="681089"/>
      </dsp:txXfrm>
    </dsp:sp>
    <dsp:sp modelId="{0815D290-E5AC-4AB6-9A7A-02145AC359C4}">
      <dsp:nvSpPr>
        <dsp:cNvPr id="0" name=""/>
        <dsp:cNvSpPr/>
      </dsp:nvSpPr>
      <dsp:spPr>
        <a:xfrm>
          <a:off x="943432" y="610950"/>
          <a:ext cx="654677" cy="1394720"/>
        </a:xfrm>
        <a:custGeom>
          <a:avLst/>
          <a:gdLst/>
          <a:ahLst/>
          <a:cxnLst/>
          <a:rect l="0" t="0" r="0" b="0"/>
          <a:pathLst>
            <a:path>
              <a:moveTo>
                <a:pt x="0" y="0"/>
              </a:moveTo>
              <a:lnTo>
                <a:pt x="0" y="1394720"/>
              </a:lnTo>
              <a:lnTo>
                <a:pt x="654677" y="1394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03543E-56DD-4291-AA08-70F6EAA4C1EE}">
      <dsp:nvSpPr>
        <dsp:cNvPr id="0" name=""/>
        <dsp:cNvSpPr/>
      </dsp:nvSpPr>
      <dsp:spPr>
        <a:xfrm>
          <a:off x="1598109" y="1638547"/>
          <a:ext cx="6387854" cy="73424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l" defTabSz="533400">
            <a:lnSpc>
              <a:spcPct val="90000"/>
            </a:lnSpc>
            <a:spcBef>
              <a:spcPct val="0"/>
            </a:spcBef>
            <a:spcAft>
              <a:spcPct val="35000"/>
            </a:spcAft>
            <a:buNone/>
          </a:pPr>
          <a:r>
            <a:rPr lang="en-US" sz="1200" b="0" kern="12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Random Forest Classifier</a:t>
          </a:r>
        </a:p>
        <a:p>
          <a:pPr marL="0" lvl="0" indent="0" algn="l" defTabSz="533400">
            <a:lnSpc>
              <a:spcPct val="90000"/>
            </a:lnSpc>
            <a:spcBef>
              <a:spcPct val="0"/>
            </a:spcBef>
            <a:spcAft>
              <a:spcPct val="35000"/>
            </a:spcAft>
            <a:buNone/>
          </a:pPr>
          <a:r>
            <a:rPr lang="en-US" sz="1200" b="1" i="0" kern="1200" dirty="0">
              <a:solidFill>
                <a:schemeClr val="accent1">
                  <a:lumMod val="75000"/>
                </a:schemeClr>
              </a:solidFill>
              <a:latin typeface="Garamond" panose="02020404030301010803" pitchFamily="18" charset="0"/>
            </a:rPr>
            <a:t>Random Forest is a popular choice for classification because it combines multiple decision trees, resulting in high accuracy and reduced overfitting. It is </a:t>
          </a:r>
          <a:r>
            <a:rPr lang="en-US" sz="1200" b="1" kern="1200" dirty="0">
              <a:solidFill>
                <a:schemeClr val="accent1">
                  <a:lumMod val="75000"/>
                </a:schemeClr>
              </a:solidFill>
              <a:latin typeface="Garamond" panose="02020404030301010803" pitchFamily="18" charset="0"/>
            </a:rPr>
            <a:t>suitable for handling complex datasets, including categorical and numerical variables.</a:t>
          </a:r>
          <a:endParaRPr lang="en-US" sz="1200" kern="1200" dirty="0">
            <a:solidFill>
              <a:schemeClr val="accent1">
                <a:lumMod val="75000"/>
              </a:schemeClr>
            </a:solidFill>
            <a:latin typeface="Garamond" panose="02020404030301010803" pitchFamily="18" charset="0"/>
          </a:endParaRPr>
        </a:p>
      </dsp:txBody>
      <dsp:txXfrm>
        <a:off x="1619614" y="1660052"/>
        <a:ext cx="6344844" cy="691237"/>
      </dsp:txXfrm>
    </dsp:sp>
    <dsp:sp modelId="{643CCB00-AD0B-43A7-81D6-73CD3295B6D8}">
      <dsp:nvSpPr>
        <dsp:cNvPr id="0" name=""/>
        <dsp:cNvSpPr/>
      </dsp:nvSpPr>
      <dsp:spPr>
        <a:xfrm>
          <a:off x="943432" y="610950"/>
          <a:ext cx="654677" cy="2287366"/>
        </a:xfrm>
        <a:custGeom>
          <a:avLst/>
          <a:gdLst/>
          <a:ahLst/>
          <a:cxnLst/>
          <a:rect l="0" t="0" r="0" b="0"/>
          <a:pathLst>
            <a:path>
              <a:moveTo>
                <a:pt x="0" y="0"/>
              </a:moveTo>
              <a:lnTo>
                <a:pt x="0" y="2287366"/>
              </a:lnTo>
              <a:lnTo>
                <a:pt x="654677" y="22873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4C5599-F000-4E19-918B-432DF3925C56}">
      <dsp:nvSpPr>
        <dsp:cNvPr id="0" name=""/>
        <dsp:cNvSpPr/>
      </dsp:nvSpPr>
      <dsp:spPr>
        <a:xfrm>
          <a:off x="1598109" y="2524858"/>
          <a:ext cx="6368604" cy="74691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l" defTabSz="577850">
            <a:lnSpc>
              <a:spcPct val="90000"/>
            </a:lnSpc>
            <a:spcBef>
              <a:spcPct val="0"/>
            </a:spcBef>
            <a:spcAft>
              <a:spcPct val="35000"/>
            </a:spcAft>
            <a:buNone/>
          </a:pPr>
          <a:r>
            <a:rPr lang="en-US" sz="1300" b="0" kern="12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XGBoost Classifier </a:t>
          </a:r>
        </a:p>
        <a:p>
          <a:pPr marL="0" lvl="0" indent="0" algn="l" defTabSz="577850">
            <a:lnSpc>
              <a:spcPct val="90000"/>
            </a:lnSpc>
            <a:spcBef>
              <a:spcPct val="0"/>
            </a:spcBef>
            <a:spcAft>
              <a:spcPct val="35000"/>
            </a:spcAft>
            <a:buNone/>
          </a:pPr>
          <a:r>
            <a:rPr lang="en-US" sz="1200" b="1" kern="1200" dirty="0">
              <a:solidFill>
                <a:schemeClr val="accent1">
                  <a:lumMod val="75000"/>
                </a:schemeClr>
              </a:solidFill>
              <a:latin typeface="Garamond" panose="02020404030301010803" pitchFamily="18" charset="0"/>
            </a:rPr>
            <a:t>An iterative technique known for its performance and ability to identify complex interactions in the data</a:t>
          </a:r>
          <a:r>
            <a:rPr lang="en-US" sz="1300" b="1" kern="1200" dirty="0">
              <a:latin typeface="Garamond" panose="02020404030301010803" pitchFamily="18" charset="0"/>
            </a:rPr>
            <a:t>.</a:t>
          </a:r>
          <a:endParaRPr lang="en-US" sz="1300" kern="1200" dirty="0">
            <a:latin typeface="Garamond" panose="02020404030301010803" pitchFamily="18" charset="0"/>
          </a:endParaRPr>
        </a:p>
      </dsp:txBody>
      <dsp:txXfrm>
        <a:off x="1619985" y="2546734"/>
        <a:ext cx="6324852" cy="703165"/>
      </dsp:txXfrm>
    </dsp:sp>
    <dsp:sp modelId="{9613F90B-8D7B-4F04-BF3F-BF6D118CE50F}">
      <dsp:nvSpPr>
        <dsp:cNvPr id="0" name=""/>
        <dsp:cNvSpPr/>
      </dsp:nvSpPr>
      <dsp:spPr>
        <a:xfrm>
          <a:off x="943432" y="610950"/>
          <a:ext cx="654677" cy="3178534"/>
        </a:xfrm>
        <a:custGeom>
          <a:avLst/>
          <a:gdLst/>
          <a:ahLst/>
          <a:cxnLst/>
          <a:rect l="0" t="0" r="0" b="0"/>
          <a:pathLst>
            <a:path>
              <a:moveTo>
                <a:pt x="0" y="0"/>
              </a:moveTo>
              <a:lnTo>
                <a:pt x="0" y="3178534"/>
              </a:lnTo>
              <a:lnTo>
                <a:pt x="654677" y="31785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E6985-571B-471D-9BEB-BAB9020F6F33}">
      <dsp:nvSpPr>
        <dsp:cNvPr id="0" name=""/>
        <dsp:cNvSpPr/>
      </dsp:nvSpPr>
      <dsp:spPr>
        <a:xfrm>
          <a:off x="1598109" y="3423839"/>
          <a:ext cx="6387854" cy="73129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l" defTabSz="533400">
            <a:lnSpc>
              <a:spcPct val="90000"/>
            </a:lnSpc>
            <a:spcBef>
              <a:spcPct val="0"/>
            </a:spcBef>
            <a:spcAft>
              <a:spcPct val="35000"/>
            </a:spcAft>
            <a:buNone/>
          </a:pPr>
          <a:r>
            <a:rPr lang="en-US" sz="1200" b="0" kern="12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Decision Tree Classifier</a:t>
          </a:r>
        </a:p>
        <a:p>
          <a:pPr marL="0" lvl="0" indent="0" algn="l" defTabSz="533400">
            <a:lnSpc>
              <a:spcPct val="90000"/>
            </a:lnSpc>
            <a:spcBef>
              <a:spcPct val="0"/>
            </a:spcBef>
            <a:spcAft>
              <a:spcPct val="35000"/>
            </a:spcAft>
            <a:buNone/>
          </a:pPr>
          <a:r>
            <a:rPr lang="en-US" sz="1200" b="1" i="0" kern="1200" dirty="0">
              <a:solidFill>
                <a:schemeClr val="accent1">
                  <a:lumMod val="75000"/>
                </a:schemeClr>
              </a:solidFill>
              <a:latin typeface="Garamond" panose="02020404030301010803" pitchFamily="18" charset="0"/>
            </a:rPr>
            <a:t>Decision trees are chosen for their simplicity, interpretability, and ability to handle both categorical and numerical data. They are effective for capturing complex relationships, require minimal data preprocessing, and are robust to outliers</a:t>
          </a:r>
          <a:endParaRPr lang="en-US" sz="1200" kern="1200" dirty="0">
            <a:solidFill>
              <a:schemeClr val="accent1">
                <a:lumMod val="75000"/>
              </a:schemeClr>
            </a:solidFill>
            <a:latin typeface="Garamond" panose="02020404030301010803" pitchFamily="18" charset="0"/>
          </a:endParaRPr>
        </a:p>
      </dsp:txBody>
      <dsp:txXfrm>
        <a:off x="1619528" y="3445258"/>
        <a:ext cx="6345016" cy="688453"/>
      </dsp:txXfrm>
    </dsp:sp>
    <dsp:sp modelId="{06219786-D362-4EDB-985D-E26B79539E4A}">
      <dsp:nvSpPr>
        <dsp:cNvPr id="0" name=""/>
        <dsp:cNvSpPr/>
      </dsp:nvSpPr>
      <dsp:spPr>
        <a:xfrm>
          <a:off x="943432" y="610950"/>
          <a:ext cx="654677" cy="4085952"/>
        </a:xfrm>
        <a:custGeom>
          <a:avLst/>
          <a:gdLst/>
          <a:ahLst/>
          <a:cxnLst/>
          <a:rect l="0" t="0" r="0" b="0"/>
          <a:pathLst>
            <a:path>
              <a:moveTo>
                <a:pt x="0" y="0"/>
              </a:moveTo>
              <a:lnTo>
                <a:pt x="0" y="4085952"/>
              </a:lnTo>
              <a:lnTo>
                <a:pt x="654677" y="40859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E776F5-4114-4E2E-810D-43FFAA574DF1}">
      <dsp:nvSpPr>
        <dsp:cNvPr id="0" name=""/>
        <dsp:cNvSpPr/>
      </dsp:nvSpPr>
      <dsp:spPr>
        <a:xfrm>
          <a:off x="1598109" y="4307194"/>
          <a:ext cx="6445604" cy="7794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l" defTabSz="533400">
            <a:lnSpc>
              <a:spcPct val="90000"/>
            </a:lnSpc>
            <a:spcBef>
              <a:spcPct val="0"/>
            </a:spcBef>
            <a:spcAft>
              <a:spcPct val="35000"/>
            </a:spcAft>
            <a:buNone/>
          </a:pPr>
          <a:r>
            <a:rPr lang="en-US" sz="1200" b="0" kern="12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Naïve Bayes Classifier</a:t>
          </a:r>
        </a:p>
        <a:p>
          <a:pPr marL="0" lvl="0" indent="0" algn="l" defTabSz="533400">
            <a:lnSpc>
              <a:spcPct val="90000"/>
            </a:lnSpc>
            <a:spcBef>
              <a:spcPct val="0"/>
            </a:spcBef>
            <a:spcAft>
              <a:spcPct val="35000"/>
            </a:spcAft>
            <a:buNone/>
          </a:pPr>
          <a:r>
            <a:rPr lang="en-US" sz="1100" b="1" kern="1200" dirty="0"/>
            <a:t> </a:t>
          </a:r>
          <a:r>
            <a:rPr lang="en-US" sz="1200" b="1" i="0" kern="1200" dirty="0">
              <a:solidFill>
                <a:schemeClr val="accent1">
                  <a:lumMod val="75000"/>
                </a:schemeClr>
              </a:solidFill>
              <a:latin typeface="Garamond" panose="02020404030301010803" pitchFamily="18" charset="0"/>
            </a:rPr>
            <a:t>Naive Bayes is often chosen for its simplicity, efficiency, and effectiveness in text classification and other tasks. It works well with high-dimensional datasets, requires fewer parameters to tune, and can handle large amounts of data. </a:t>
          </a:r>
          <a:endParaRPr lang="en-US" sz="1200" kern="1200" dirty="0">
            <a:solidFill>
              <a:schemeClr val="accent1">
                <a:lumMod val="75000"/>
              </a:schemeClr>
            </a:solidFill>
            <a:latin typeface="Garamond" panose="02020404030301010803" pitchFamily="18" charset="0"/>
          </a:endParaRPr>
        </a:p>
      </dsp:txBody>
      <dsp:txXfrm>
        <a:off x="1620937" y="4330022"/>
        <a:ext cx="6399948" cy="7337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3966E2-9F0C-4D65-83B9-DC94A078D008}">
      <dsp:nvSpPr>
        <dsp:cNvPr id="0" name=""/>
        <dsp:cNvSpPr/>
      </dsp:nvSpPr>
      <dsp:spPr>
        <a:xfrm>
          <a:off x="0" y="0"/>
          <a:ext cx="6703695" cy="14603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u="none" kern="1200" dirty="0">
              <a:latin typeface="ADLaM Display" panose="02010000000000000000" pitchFamily="2" charset="0"/>
              <a:ea typeface="ADLaM Display" panose="02010000000000000000" pitchFamily="2" charset="0"/>
              <a:cs typeface="ADLaM Display" panose="02010000000000000000" pitchFamily="2" charset="0"/>
            </a:rPr>
            <a:t>Data Splitting </a:t>
          </a:r>
        </a:p>
        <a:p>
          <a:pPr marL="0" lvl="0" indent="0" algn="l" defTabSz="800100">
            <a:lnSpc>
              <a:spcPct val="90000"/>
            </a:lnSpc>
            <a:spcBef>
              <a:spcPct val="0"/>
            </a:spcBef>
            <a:spcAft>
              <a:spcPct val="35000"/>
            </a:spcAft>
            <a:buNone/>
          </a:pPr>
          <a:r>
            <a:rPr lang="en-US" sz="1800" b="0" kern="1200" dirty="0">
              <a:latin typeface="Garamond" panose="02020404030301010803" pitchFamily="18" charset="0"/>
            </a:rPr>
            <a:t>The dataset is divided into training, validation, and testing sets to ensure unbiased model evaluation.</a:t>
          </a:r>
        </a:p>
      </dsp:txBody>
      <dsp:txXfrm>
        <a:off x="42773" y="42773"/>
        <a:ext cx="5127833" cy="1374832"/>
      </dsp:txXfrm>
    </dsp:sp>
    <dsp:sp modelId="{07398F3F-BDD3-4B40-9669-6B7A823F2820}">
      <dsp:nvSpPr>
        <dsp:cNvPr id="0" name=""/>
        <dsp:cNvSpPr/>
      </dsp:nvSpPr>
      <dsp:spPr>
        <a:xfrm>
          <a:off x="591502" y="1703774"/>
          <a:ext cx="6703695" cy="14603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u="none" kern="1200" dirty="0">
              <a:latin typeface="ADLaM Display" panose="02010000000000000000" pitchFamily="2" charset="0"/>
              <a:ea typeface="ADLaM Display" panose="02010000000000000000" pitchFamily="2" charset="0"/>
              <a:cs typeface="ADLaM Display" panose="02010000000000000000" pitchFamily="2" charset="0"/>
            </a:rPr>
            <a:t>Model Training </a:t>
          </a:r>
        </a:p>
        <a:p>
          <a:pPr marL="0" lvl="0" indent="0" algn="l" defTabSz="800100">
            <a:lnSpc>
              <a:spcPct val="90000"/>
            </a:lnSpc>
            <a:spcBef>
              <a:spcPct val="0"/>
            </a:spcBef>
            <a:spcAft>
              <a:spcPct val="35000"/>
            </a:spcAft>
            <a:buNone/>
          </a:pPr>
          <a:r>
            <a:rPr lang="en-US" sz="1800" b="0" kern="1200" dirty="0">
              <a:latin typeface="Garamond" panose="02020404030301010803" pitchFamily="18" charset="0"/>
            </a:rPr>
            <a:t>Utilization of various machine learning models to identify the most fitting algorithm for the prediction task.</a:t>
          </a:r>
        </a:p>
      </dsp:txBody>
      <dsp:txXfrm>
        <a:off x="634275" y="1746547"/>
        <a:ext cx="5077400" cy="1374832"/>
      </dsp:txXfrm>
    </dsp:sp>
    <dsp:sp modelId="{9D9BD02E-3FCD-4881-B741-4B35435C8636}">
      <dsp:nvSpPr>
        <dsp:cNvPr id="0" name=""/>
        <dsp:cNvSpPr/>
      </dsp:nvSpPr>
      <dsp:spPr>
        <a:xfrm>
          <a:off x="1183004" y="3407548"/>
          <a:ext cx="6703695" cy="14603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u="none" kern="1200" dirty="0">
              <a:latin typeface="ADLaM Display" panose="02010000000000000000" pitchFamily="2" charset="0"/>
              <a:ea typeface="ADLaM Display" panose="02010000000000000000" pitchFamily="2" charset="0"/>
              <a:cs typeface="ADLaM Display" panose="02010000000000000000" pitchFamily="2" charset="0"/>
            </a:rPr>
            <a:t>Evaluation Metrics </a:t>
          </a:r>
        </a:p>
        <a:p>
          <a:pPr marL="0" lvl="0" indent="0" algn="l" defTabSz="800100">
            <a:lnSpc>
              <a:spcPct val="90000"/>
            </a:lnSpc>
            <a:spcBef>
              <a:spcPct val="0"/>
            </a:spcBef>
            <a:spcAft>
              <a:spcPct val="35000"/>
            </a:spcAft>
            <a:buNone/>
          </a:pPr>
          <a:r>
            <a:rPr lang="en-US" sz="1800" b="0" kern="1200" dirty="0">
              <a:latin typeface="Garamond" panose="02020404030301010803" pitchFamily="18" charset="0"/>
            </a:rPr>
            <a:t>Measuring model performance using metrics like accuracy, precision, recall, and F1 score.</a:t>
          </a:r>
        </a:p>
      </dsp:txBody>
      <dsp:txXfrm>
        <a:off x="1225777" y="3450321"/>
        <a:ext cx="5077400" cy="1374832"/>
      </dsp:txXfrm>
    </dsp:sp>
    <dsp:sp modelId="{0F3DFE7E-85ED-4AB5-B87E-576E5C63F330}">
      <dsp:nvSpPr>
        <dsp:cNvPr id="0" name=""/>
        <dsp:cNvSpPr/>
      </dsp:nvSpPr>
      <dsp:spPr>
        <a:xfrm>
          <a:off x="5754449" y="1107453"/>
          <a:ext cx="949245" cy="949245"/>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968029" y="1107453"/>
        <a:ext cx="522085" cy="714307"/>
      </dsp:txXfrm>
    </dsp:sp>
    <dsp:sp modelId="{F2E75995-99D3-4B97-A91B-C8629BA5A726}">
      <dsp:nvSpPr>
        <dsp:cNvPr id="0" name=""/>
        <dsp:cNvSpPr/>
      </dsp:nvSpPr>
      <dsp:spPr>
        <a:xfrm>
          <a:off x="6345951" y="2801491"/>
          <a:ext cx="949245" cy="949245"/>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559531" y="2801491"/>
        <a:ext cx="522085" cy="7143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2ED9D-8FEF-4C0A-B07D-AF3EE656949C}">
      <dsp:nvSpPr>
        <dsp:cNvPr id="0" name=""/>
        <dsp:cNvSpPr/>
      </dsp:nvSpPr>
      <dsp:spPr>
        <a:xfrm>
          <a:off x="0" y="184514"/>
          <a:ext cx="8201928" cy="13654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endParaRPr lang="en-US" sz="1600" b="1" i="0" kern="1200" dirty="0">
            <a:latin typeface="Garamond" panose="02020404030301010803" pitchFamily="18" charset="0"/>
          </a:endParaRPr>
        </a:p>
        <a:p>
          <a:pPr marL="0" lvl="0" indent="0" algn="l" defTabSz="711200">
            <a:lnSpc>
              <a:spcPct val="90000"/>
            </a:lnSpc>
            <a:spcBef>
              <a:spcPct val="0"/>
            </a:spcBef>
            <a:spcAft>
              <a:spcPct val="35000"/>
            </a:spcAft>
            <a:buNone/>
          </a:pPr>
          <a:r>
            <a:rPr lang="en-US" sz="1600" b="1" i="0" kern="1200" dirty="0">
              <a:latin typeface="Garamond" panose="02020404030301010803" pitchFamily="18" charset="0"/>
            </a:rPr>
            <a:t>Following a thorough assessment of different models, the XGBoost Classifier emerged as the most effective algorithm for our travel insurance prediction task. XGBoost proves to be the optimal choice for our predictive model, offering superior accuracy, resilience, and capability in managing the intricacies of the dataset.</a:t>
          </a:r>
          <a:br>
            <a:rPr lang="en-US" sz="1600" b="1" i="0" kern="1200" dirty="0">
              <a:latin typeface="Garamond" panose="02020404030301010803" pitchFamily="18" charset="0"/>
            </a:rPr>
          </a:br>
          <a:br>
            <a:rPr lang="en-US" sz="1500" b="1" i="0" kern="1200" dirty="0">
              <a:latin typeface="Garamond" panose="02020404030301010803" pitchFamily="18" charset="0"/>
            </a:rPr>
          </a:br>
          <a:endParaRPr lang="en-US" sz="1500" b="1" kern="1200" dirty="0">
            <a:latin typeface="Garamond" panose="02020404030301010803" pitchFamily="18" charset="0"/>
          </a:endParaRPr>
        </a:p>
      </dsp:txBody>
      <dsp:txXfrm>
        <a:off x="66657" y="251171"/>
        <a:ext cx="8068614" cy="123217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501BB-58D4-4483-B8F5-36A924F2764A}">
      <dsp:nvSpPr>
        <dsp:cNvPr id="0" name=""/>
        <dsp:cNvSpPr/>
      </dsp:nvSpPr>
      <dsp:spPr>
        <a:xfrm rot="10800000">
          <a:off x="822293" y="2066"/>
          <a:ext cx="6358567" cy="134682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3912" tIns="76200" rIns="142240" bIns="76200" numCol="1" spcCol="1270" anchor="t" anchorCtr="0">
          <a:noAutofit/>
        </a:bodyPr>
        <a:lstStyle/>
        <a:p>
          <a:pPr marL="0" lvl="0" indent="0" algn="l" defTabSz="889000">
            <a:lnSpc>
              <a:spcPct val="90000"/>
            </a:lnSpc>
            <a:spcBef>
              <a:spcPct val="0"/>
            </a:spcBef>
            <a:spcAft>
              <a:spcPct val="35000"/>
            </a:spcAft>
            <a:buNone/>
          </a:pPr>
          <a:r>
            <a:rPr lang="en-US" sz="2000" b="0" kern="1200" dirty="0">
              <a:latin typeface="ADLaM Display" panose="02010000000000000000" pitchFamily="2" charset="0"/>
              <a:ea typeface="ADLaM Display" panose="02010000000000000000" pitchFamily="2" charset="0"/>
              <a:cs typeface="ADLaM Display" panose="02010000000000000000" pitchFamily="2" charset="0"/>
            </a:rPr>
            <a:t>Accuracy Rate – 82%</a:t>
          </a:r>
        </a:p>
        <a:p>
          <a:pPr marL="228600" lvl="1" indent="-228600" algn="l" defTabSz="889000">
            <a:lnSpc>
              <a:spcPct val="90000"/>
            </a:lnSpc>
            <a:spcBef>
              <a:spcPct val="0"/>
            </a:spcBef>
            <a:spcAft>
              <a:spcPct val="15000"/>
            </a:spcAft>
            <a:buChar char="•"/>
          </a:pPr>
          <a:r>
            <a:rPr lang="en-US" sz="2000" b="0" kern="1200" dirty="0">
              <a:latin typeface="Garamond" panose="02020404030301010803" pitchFamily="18" charset="0"/>
            </a:rPr>
            <a:t>Represents the proportion of correctly predicted Travel Insurance Analysis.</a:t>
          </a:r>
        </a:p>
      </dsp:txBody>
      <dsp:txXfrm rot="10800000">
        <a:off x="1158999" y="2066"/>
        <a:ext cx="6021861" cy="1346823"/>
      </dsp:txXfrm>
    </dsp:sp>
    <dsp:sp modelId="{1947B180-0A60-4649-ACB1-DCB05F3F86E3}">
      <dsp:nvSpPr>
        <dsp:cNvPr id="0" name=""/>
        <dsp:cNvSpPr/>
      </dsp:nvSpPr>
      <dsp:spPr>
        <a:xfrm>
          <a:off x="234194" y="0"/>
          <a:ext cx="1346823" cy="1346823"/>
        </a:xfrm>
        <a:prstGeom prst="ellipse">
          <a:avLst/>
        </a:prstGeom>
        <a:blipFill>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A55E66-D75A-4B55-A2C5-07B1C538D19C}">
      <dsp:nvSpPr>
        <dsp:cNvPr id="0" name=""/>
        <dsp:cNvSpPr/>
      </dsp:nvSpPr>
      <dsp:spPr>
        <a:xfrm rot="10800000">
          <a:off x="923817" y="1750926"/>
          <a:ext cx="6223203" cy="134682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3912" tIns="76200" rIns="142240" bIns="76200" numCol="1" spcCol="1270" anchor="t" anchorCtr="0">
          <a:noAutofit/>
        </a:bodyPr>
        <a:lstStyle/>
        <a:p>
          <a:pPr marL="0" lvl="0" indent="0" algn="l" defTabSz="889000">
            <a:lnSpc>
              <a:spcPct val="90000"/>
            </a:lnSpc>
            <a:spcBef>
              <a:spcPct val="0"/>
            </a:spcBef>
            <a:spcAft>
              <a:spcPct val="35000"/>
            </a:spcAft>
            <a:buNone/>
          </a:pPr>
          <a:r>
            <a:rPr lang="en-US" sz="2000" b="0" kern="1200" dirty="0">
              <a:latin typeface="ADLaM Display" panose="02010000000000000000" pitchFamily="2" charset="0"/>
              <a:ea typeface="ADLaM Display" panose="02010000000000000000" pitchFamily="2" charset="0"/>
              <a:cs typeface="ADLaM Display" panose="02010000000000000000" pitchFamily="2" charset="0"/>
            </a:rPr>
            <a:t>F1 Score – 87%</a:t>
          </a:r>
        </a:p>
        <a:p>
          <a:pPr marL="228600" lvl="1" indent="-228600" algn="l" defTabSz="889000">
            <a:lnSpc>
              <a:spcPct val="90000"/>
            </a:lnSpc>
            <a:spcBef>
              <a:spcPct val="0"/>
            </a:spcBef>
            <a:spcAft>
              <a:spcPct val="15000"/>
            </a:spcAft>
            <a:buChar char="•"/>
          </a:pPr>
          <a:r>
            <a:rPr lang="en-US" sz="2000" b="0" kern="1200" dirty="0">
              <a:latin typeface="Garamond" panose="02020404030301010803" pitchFamily="18" charset="0"/>
            </a:rPr>
            <a:t>Considers both the precision and recall rates, providing a balanced evaluation of the prediction model.</a:t>
          </a:r>
        </a:p>
      </dsp:txBody>
      <dsp:txXfrm rot="10800000">
        <a:off x="1260523" y="1750926"/>
        <a:ext cx="5886497" cy="1346823"/>
      </dsp:txXfrm>
    </dsp:sp>
    <dsp:sp modelId="{DAF3419B-3AE6-43DD-A618-B799F90F2E6B}">
      <dsp:nvSpPr>
        <dsp:cNvPr id="0" name=""/>
        <dsp:cNvSpPr/>
      </dsp:nvSpPr>
      <dsp:spPr>
        <a:xfrm>
          <a:off x="114039" y="1731680"/>
          <a:ext cx="1346823" cy="1346823"/>
        </a:xfrm>
        <a:prstGeom prst="ellipse">
          <a:avLst/>
        </a:prstGeom>
        <a:blipFill>
          <a:blip xmlns:r="http://schemas.openxmlformats.org/officeDocument/2006/relationships" r:embed="rId2"/>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49D584-13EA-423C-8A5A-851857B63BB4}">
      <dsp:nvSpPr>
        <dsp:cNvPr id="0" name=""/>
        <dsp:cNvSpPr/>
      </dsp:nvSpPr>
      <dsp:spPr>
        <a:xfrm rot="10800000">
          <a:off x="1015113" y="3499787"/>
          <a:ext cx="6101474" cy="134682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3912" tIns="76200" rIns="142240" bIns="76200" numCol="1" spcCol="1270" anchor="t" anchorCtr="0">
          <a:noAutofit/>
        </a:bodyPr>
        <a:lstStyle/>
        <a:p>
          <a:pPr marL="0" lvl="0" indent="0" algn="l" defTabSz="889000">
            <a:lnSpc>
              <a:spcPct val="90000"/>
            </a:lnSpc>
            <a:spcBef>
              <a:spcPct val="0"/>
            </a:spcBef>
            <a:spcAft>
              <a:spcPct val="35000"/>
            </a:spcAft>
            <a:buNone/>
          </a:pPr>
          <a:r>
            <a:rPr lang="en-US" sz="2000" b="0" kern="1200" dirty="0">
              <a:latin typeface="ADLaM Display" panose="02010000000000000000" pitchFamily="2" charset="0"/>
              <a:ea typeface="ADLaM Display" panose="02010000000000000000" pitchFamily="2" charset="0"/>
              <a:cs typeface="ADLaM Display" panose="02010000000000000000" pitchFamily="2" charset="0"/>
            </a:rPr>
            <a:t>Overall Model Performance </a:t>
          </a:r>
        </a:p>
        <a:p>
          <a:pPr marL="228600" lvl="1" indent="-228600" algn="l" defTabSz="889000">
            <a:lnSpc>
              <a:spcPct val="90000"/>
            </a:lnSpc>
            <a:spcBef>
              <a:spcPct val="0"/>
            </a:spcBef>
            <a:spcAft>
              <a:spcPct val="15000"/>
            </a:spcAft>
            <a:buChar char="•"/>
          </a:pPr>
          <a:r>
            <a:rPr lang="en-US" sz="2000" b="0" kern="1200" dirty="0">
              <a:latin typeface="Garamond" panose="02020404030301010803" pitchFamily="18" charset="0"/>
            </a:rPr>
            <a:t>XGBoost Classifier a</a:t>
          </a:r>
          <a:r>
            <a:rPr lang="en-US" sz="2000" b="0" i="0" kern="1200" dirty="0">
              <a:latin typeface="Garamond" panose="02020404030301010803" pitchFamily="18" charset="0"/>
            </a:rPr>
            <a:t>ttained the highest accuracy among all models. Exhibited exceptional precision, recall, and F1 score.</a:t>
          </a:r>
          <a:br>
            <a:rPr lang="en-US" sz="2000" b="0" i="0" kern="1200" dirty="0">
              <a:latin typeface="Garamond" panose="02020404030301010803" pitchFamily="18" charset="0"/>
            </a:rPr>
          </a:br>
          <a:endParaRPr lang="en-US" sz="2000" b="0" kern="1200" dirty="0">
            <a:latin typeface="Garamond" panose="02020404030301010803" pitchFamily="18" charset="0"/>
          </a:endParaRPr>
        </a:p>
      </dsp:txBody>
      <dsp:txXfrm rot="10800000">
        <a:off x="1351819" y="3499787"/>
        <a:ext cx="5764768" cy="1346823"/>
      </dsp:txXfrm>
    </dsp:sp>
    <dsp:sp modelId="{B11EE1F8-0540-452C-AB8A-265C01B71005}">
      <dsp:nvSpPr>
        <dsp:cNvPr id="0" name=""/>
        <dsp:cNvSpPr/>
      </dsp:nvSpPr>
      <dsp:spPr>
        <a:xfrm>
          <a:off x="105965" y="3470911"/>
          <a:ext cx="1346823" cy="1346823"/>
        </a:xfrm>
        <a:prstGeom prst="ellipse">
          <a:avLst/>
        </a:prstGeom>
        <a:blipFill>
          <a:blip xmlns:r="http://schemas.openxmlformats.org/officeDocument/2006/relationships" r:embed="rId3"/>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04920-96EA-4C73-A3CA-1D642614C11F}">
      <dsp:nvSpPr>
        <dsp:cNvPr id="0" name=""/>
        <dsp:cNvSpPr/>
      </dsp:nvSpPr>
      <dsp:spPr>
        <a:xfrm>
          <a:off x="0" y="12614"/>
          <a:ext cx="8072588" cy="863677"/>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l" defTabSz="711200">
            <a:lnSpc>
              <a:spcPct val="90000"/>
            </a:lnSpc>
            <a:spcBef>
              <a:spcPct val="0"/>
            </a:spcBef>
            <a:spcAft>
              <a:spcPct val="35000"/>
            </a:spcAft>
            <a:buNone/>
          </a:pPr>
          <a:r>
            <a:rPr lang="en-US" sz="1600" b="1" i="0" kern="1200" dirty="0">
              <a:latin typeface="ADLaM Display" panose="02010000000000000000" pitchFamily="2" charset="0"/>
              <a:ea typeface="ADLaM Display" panose="02010000000000000000" pitchFamily="2" charset="0"/>
              <a:cs typeface="ADLaM Display" panose="02010000000000000000" pitchFamily="2" charset="0"/>
            </a:rPr>
            <a:t>According to the results, there's an opportunity to convert some non-buyers into subscribers by implementing the following suggestions:</a:t>
          </a:r>
          <a:endParaRPr lang="en-US" sz="1600" b="1" kern="1200" dirty="0">
            <a:latin typeface="ADLaM Display" panose="02010000000000000000" pitchFamily="2" charset="0"/>
            <a:ea typeface="ADLaM Display" panose="02010000000000000000" pitchFamily="2" charset="0"/>
            <a:cs typeface="ADLaM Display" panose="02010000000000000000" pitchFamily="2" charset="0"/>
          </a:endParaRPr>
        </a:p>
      </dsp:txBody>
      <dsp:txXfrm>
        <a:off x="0" y="12614"/>
        <a:ext cx="8072588" cy="863677"/>
      </dsp:txXfrm>
    </dsp:sp>
    <dsp:sp modelId="{AD64A523-8359-4CAD-B29B-628932286066}">
      <dsp:nvSpPr>
        <dsp:cNvPr id="0" name=""/>
        <dsp:cNvSpPr/>
      </dsp:nvSpPr>
      <dsp:spPr>
        <a:xfrm>
          <a:off x="0" y="908344"/>
          <a:ext cx="8072588" cy="863677"/>
        </a:xfrm>
        <a:prstGeom prst="rect">
          <a:avLst/>
        </a:prstGeom>
        <a:solidFill>
          <a:schemeClr val="bg1"/>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533400">
            <a:lnSpc>
              <a:spcPct val="90000"/>
            </a:lnSpc>
            <a:spcBef>
              <a:spcPct val="0"/>
            </a:spcBef>
            <a:spcAft>
              <a:spcPct val="35000"/>
            </a:spcAft>
            <a:buNone/>
          </a:pPr>
          <a:r>
            <a:rPr lang="en-US" sz="1200" b="0" i="0" u="sng" kern="12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Price Adjustment for Affordability</a:t>
          </a:r>
          <a:endParaRPr lang="en-US" sz="1200" b="0" kern="12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a:p>
          <a:pPr marL="114300" lvl="1" indent="-114300" algn="l" defTabSz="533400">
            <a:lnSpc>
              <a:spcPct val="90000"/>
            </a:lnSpc>
            <a:spcBef>
              <a:spcPct val="0"/>
            </a:spcBef>
            <a:spcAft>
              <a:spcPct val="15000"/>
            </a:spcAft>
            <a:buFont typeface="Wingdings" panose="05000000000000000000" pitchFamily="2" charset="2"/>
            <a:buChar char="Ø"/>
          </a:pPr>
          <a:r>
            <a:rPr lang="en-US" sz="1200" b="1" i="0" kern="1200" dirty="0">
              <a:solidFill>
                <a:schemeClr val="accent1">
                  <a:lumMod val="75000"/>
                </a:schemeClr>
              </a:solidFill>
              <a:latin typeface="Garamond" panose="02020404030301010803" pitchFamily="18" charset="0"/>
            </a:rPr>
            <a:t> Consider revising the pricing structure of the travel insurance package to cater to customers with an annual income under 12,50,000 INR. This adjustment can enhance affordability and potentially attract more buyers.</a:t>
          </a:r>
          <a:endParaRPr lang="en-US" sz="1200" b="1" kern="1200" dirty="0">
            <a:solidFill>
              <a:schemeClr val="accent1">
                <a:lumMod val="75000"/>
              </a:schemeClr>
            </a:solidFill>
            <a:latin typeface="Garamond" panose="02020404030301010803" pitchFamily="18" charset="0"/>
          </a:endParaRPr>
        </a:p>
      </dsp:txBody>
      <dsp:txXfrm>
        <a:off x="0" y="908344"/>
        <a:ext cx="8072588" cy="863677"/>
      </dsp:txXfrm>
    </dsp:sp>
    <dsp:sp modelId="{F510EE54-CF68-464B-991F-D4D51FDA6E9E}">
      <dsp:nvSpPr>
        <dsp:cNvPr id="0" name=""/>
        <dsp:cNvSpPr/>
      </dsp:nvSpPr>
      <dsp:spPr>
        <a:xfrm>
          <a:off x="4" y="1815206"/>
          <a:ext cx="8072578" cy="863677"/>
        </a:xfrm>
        <a:prstGeom prst="rect">
          <a:avLst/>
        </a:prstGeom>
        <a:solidFill>
          <a:schemeClr val="bg1"/>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533400">
            <a:lnSpc>
              <a:spcPct val="90000"/>
            </a:lnSpc>
            <a:spcBef>
              <a:spcPct val="0"/>
            </a:spcBef>
            <a:spcAft>
              <a:spcPct val="35000"/>
            </a:spcAft>
            <a:buNone/>
          </a:pPr>
          <a:r>
            <a:rPr lang="en-US" sz="1200" b="0" i="0" u="sng" kern="12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Introduction of Tiered Premiums</a:t>
          </a:r>
          <a:endParaRPr lang="en-US" sz="1200" b="0" u="sng" kern="12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a:p>
          <a:pPr marL="114300" lvl="1" indent="-114300" algn="l" defTabSz="533400">
            <a:lnSpc>
              <a:spcPct val="90000"/>
            </a:lnSpc>
            <a:spcBef>
              <a:spcPct val="0"/>
            </a:spcBef>
            <a:spcAft>
              <a:spcPct val="15000"/>
            </a:spcAft>
            <a:buFont typeface="Wingdings" panose="05000000000000000000" pitchFamily="2" charset="2"/>
            <a:buChar char="Ø"/>
          </a:pPr>
          <a:r>
            <a:rPr lang="en-US" sz="1200" b="1" i="0" kern="1200" dirty="0">
              <a:solidFill>
                <a:schemeClr val="accent1">
                  <a:lumMod val="75000"/>
                </a:schemeClr>
              </a:solidFill>
              <a:latin typeface="Garamond" panose="02020404030301010803" pitchFamily="18" charset="0"/>
            </a:rPr>
            <a:t> Explore the option of introducing an additional tiered pricing structure. This can involve creating tiers with lower premiums that are proportionate to claimable amounts. This approach provides flexibility and appeals to customers with varying coverage needs</a:t>
          </a:r>
          <a:r>
            <a:rPr lang="en-US" sz="1000" b="1" i="0" kern="1200" dirty="0">
              <a:solidFill>
                <a:schemeClr val="accent1">
                  <a:lumMod val="75000"/>
                </a:schemeClr>
              </a:solidFill>
              <a:latin typeface="Garamond" panose="02020404030301010803" pitchFamily="18" charset="0"/>
            </a:rPr>
            <a:t>.</a:t>
          </a:r>
          <a:endParaRPr lang="en-US" sz="1000" b="1" kern="1200" dirty="0">
            <a:solidFill>
              <a:schemeClr val="accent1">
                <a:lumMod val="75000"/>
              </a:schemeClr>
            </a:solidFill>
            <a:latin typeface="Garamond" panose="02020404030301010803" pitchFamily="18" charset="0"/>
          </a:endParaRPr>
        </a:p>
      </dsp:txBody>
      <dsp:txXfrm>
        <a:off x="4" y="1815206"/>
        <a:ext cx="8072578" cy="863677"/>
      </dsp:txXfrm>
    </dsp:sp>
    <dsp:sp modelId="{F0EDA56D-62FD-44E7-AEF8-70A6C12AACB3}">
      <dsp:nvSpPr>
        <dsp:cNvPr id="0" name=""/>
        <dsp:cNvSpPr/>
      </dsp:nvSpPr>
      <dsp:spPr>
        <a:xfrm>
          <a:off x="0" y="2722067"/>
          <a:ext cx="8072588" cy="863677"/>
        </a:xfrm>
        <a:prstGeom prst="rect">
          <a:avLst/>
        </a:prstGeom>
        <a:solidFill>
          <a:schemeClr val="bg1"/>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533400">
            <a:lnSpc>
              <a:spcPct val="90000"/>
            </a:lnSpc>
            <a:spcBef>
              <a:spcPct val="0"/>
            </a:spcBef>
            <a:spcAft>
              <a:spcPct val="35000"/>
            </a:spcAft>
            <a:buNone/>
          </a:pPr>
          <a:r>
            <a:rPr lang="en-US" sz="1200" b="0" i="0" u="sng" kern="12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Chronic Disease Add-On</a:t>
          </a:r>
          <a:endParaRPr lang="en-US" sz="1200" b="0" u="sng" kern="12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a:p>
          <a:pPr marL="114300" lvl="1" indent="-114300" algn="l" defTabSz="533400">
            <a:lnSpc>
              <a:spcPct val="90000"/>
            </a:lnSpc>
            <a:spcBef>
              <a:spcPct val="0"/>
            </a:spcBef>
            <a:spcAft>
              <a:spcPct val="15000"/>
            </a:spcAft>
            <a:buFont typeface="Wingdings" panose="05000000000000000000" pitchFamily="2" charset="2"/>
            <a:buChar char="Ø"/>
          </a:pPr>
          <a:r>
            <a:rPr lang="en-US" sz="1200" b="0" i="0" kern="1200" dirty="0">
              <a:solidFill>
                <a:schemeClr val="accent1">
                  <a:lumMod val="75000"/>
                </a:schemeClr>
              </a:solidFill>
              <a:latin typeface="Garamond" panose="02020404030301010803" pitchFamily="18" charset="0"/>
            </a:rPr>
            <a:t> </a:t>
          </a:r>
          <a:r>
            <a:rPr lang="en-US" sz="1200" b="1" i="0" kern="1200" dirty="0">
              <a:solidFill>
                <a:schemeClr val="accent1">
                  <a:lumMod val="75000"/>
                </a:schemeClr>
              </a:solidFill>
              <a:latin typeface="Garamond" panose="02020404030301010803" pitchFamily="18" charset="0"/>
            </a:rPr>
            <a:t>Evaluate the feasibility of offering Chronic Disease coverage as an add-on feature with a separate premium. This targeted addition can address the specific health concerns of customers and provide a valuable option for those seeking comprehensive </a:t>
          </a:r>
          <a:r>
            <a:rPr lang="en-US" sz="1200" b="1" i="0" kern="1200" dirty="0">
              <a:latin typeface="Garamond" panose="02020404030301010803" pitchFamily="18" charset="0"/>
            </a:rPr>
            <a:t>coverage.</a:t>
          </a:r>
          <a:endParaRPr lang="en-US" sz="1200" b="1" kern="1200" dirty="0">
            <a:latin typeface="Garamond" panose="02020404030301010803" pitchFamily="18" charset="0"/>
          </a:endParaRPr>
        </a:p>
      </dsp:txBody>
      <dsp:txXfrm>
        <a:off x="0" y="2722067"/>
        <a:ext cx="8072588" cy="863677"/>
      </dsp:txXfrm>
    </dsp:sp>
    <dsp:sp modelId="{2C756FB8-E11C-467F-8305-48B33656AA1C}">
      <dsp:nvSpPr>
        <dsp:cNvPr id="0" name=""/>
        <dsp:cNvSpPr/>
      </dsp:nvSpPr>
      <dsp:spPr>
        <a:xfrm>
          <a:off x="0" y="3628929"/>
          <a:ext cx="8072588" cy="863677"/>
        </a:xfrm>
        <a:prstGeom prst="rect">
          <a:avLst/>
        </a:prstGeom>
        <a:solidFill>
          <a:schemeClr val="bg1"/>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533400">
            <a:lnSpc>
              <a:spcPct val="90000"/>
            </a:lnSpc>
            <a:spcBef>
              <a:spcPct val="0"/>
            </a:spcBef>
            <a:spcAft>
              <a:spcPct val="35000"/>
            </a:spcAft>
            <a:buNone/>
          </a:pPr>
          <a:r>
            <a:rPr lang="en-US" sz="1200" b="0" i="0" u="sng" kern="12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Family Tier Discount</a:t>
          </a:r>
          <a:endParaRPr lang="en-US" sz="1200" b="0" u="sng" kern="12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a:p>
          <a:pPr marL="114300" lvl="1" indent="-114300" algn="l" defTabSz="533400">
            <a:lnSpc>
              <a:spcPct val="90000"/>
            </a:lnSpc>
            <a:spcBef>
              <a:spcPct val="0"/>
            </a:spcBef>
            <a:spcAft>
              <a:spcPct val="15000"/>
            </a:spcAft>
            <a:buFont typeface="Wingdings" panose="05000000000000000000" pitchFamily="2" charset="2"/>
            <a:buChar char="Ø"/>
          </a:pPr>
          <a:r>
            <a:rPr lang="en-US" sz="1200" b="1" i="0" kern="1200" dirty="0">
              <a:solidFill>
                <a:schemeClr val="accent1">
                  <a:lumMod val="75000"/>
                </a:schemeClr>
              </a:solidFill>
              <a:latin typeface="Garamond" panose="02020404030301010803" pitchFamily="18" charset="0"/>
            </a:rPr>
            <a:t> Consider the introduction of a family tier that offers coverage for up to five family members at a discounted rate. This family-oriented approach not only promotes inclusivity but also provides an economic incentive for families to opt for travel insurance as a collective unit.</a:t>
          </a:r>
          <a:endParaRPr lang="en-US" sz="1200" b="1" kern="1200" dirty="0">
            <a:solidFill>
              <a:schemeClr val="accent1">
                <a:lumMod val="75000"/>
              </a:schemeClr>
            </a:solidFill>
            <a:latin typeface="Garamond" panose="02020404030301010803" pitchFamily="18" charset="0"/>
          </a:endParaRPr>
        </a:p>
      </dsp:txBody>
      <dsp:txXfrm>
        <a:off x="0" y="3628929"/>
        <a:ext cx="8072588" cy="863677"/>
      </dsp:txXfrm>
    </dsp:sp>
    <dsp:sp modelId="{8B9B8866-B851-4375-80B4-C100EA29EEA4}">
      <dsp:nvSpPr>
        <dsp:cNvPr id="0" name=""/>
        <dsp:cNvSpPr/>
      </dsp:nvSpPr>
      <dsp:spPr>
        <a:xfrm>
          <a:off x="0" y="4535790"/>
          <a:ext cx="8072588" cy="863677"/>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l" defTabSz="711200">
            <a:lnSpc>
              <a:spcPct val="90000"/>
            </a:lnSpc>
            <a:spcBef>
              <a:spcPct val="0"/>
            </a:spcBef>
            <a:spcAft>
              <a:spcPct val="35000"/>
            </a:spcAft>
            <a:buNone/>
          </a:pPr>
          <a:r>
            <a:rPr lang="en-US" sz="1600" b="0" i="0" kern="1200" dirty="0">
              <a:latin typeface="ADLaM Display" panose="02010000000000000000" pitchFamily="2" charset="0"/>
              <a:ea typeface="ADLaM Display" panose="02010000000000000000" pitchFamily="2" charset="0"/>
              <a:cs typeface="ADLaM Display" panose="02010000000000000000" pitchFamily="2" charset="0"/>
            </a:rPr>
            <a:t>By implementing these recommendations, the company can potentially attract a broader customer base, meet specific needs, and enhance the overall appeal of the travel insurance offerings.</a:t>
          </a:r>
          <a:endParaRPr lang="en-US" sz="1600" b="0" kern="1200" dirty="0">
            <a:latin typeface="ADLaM Display" panose="02010000000000000000" pitchFamily="2" charset="0"/>
            <a:ea typeface="ADLaM Display" panose="02010000000000000000" pitchFamily="2" charset="0"/>
            <a:cs typeface="ADLaM Display" panose="02010000000000000000" pitchFamily="2" charset="0"/>
          </a:endParaRPr>
        </a:p>
      </dsp:txBody>
      <dsp:txXfrm>
        <a:off x="0" y="4535790"/>
        <a:ext cx="8072588" cy="86367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3F311B-32D6-4515-A0D6-84870C1A86F3}" type="datetimeFigureOut">
              <a:rPr lang="en-GB" smtClean="0"/>
              <a:t>07/04/2024</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A5A7CF-3376-47CC-BF00-795D8310999B}" type="slidenum">
              <a:rPr lang="en-GB" smtClean="0"/>
              <a:t>‹#›</a:t>
            </a:fld>
            <a:endParaRPr lang="en-GB"/>
          </a:p>
        </p:txBody>
      </p:sp>
    </p:spTree>
    <p:extLst>
      <p:ext uri="{BB962C8B-B14F-4D97-AF65-F5344CB8AC3E}">
        <p14:creationId xmlns:p14="http://schemas.microsoft.com/office/powerpoint/2010/main" val="301033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A5A7CF-3376-47CC-BF00-795D8310999B}" type="slidenum">
              <a:rPr lang="en-GB" smtClean="0"/>
              <a:t>6</a:t>
            </a:fld>
            <a:endParaRPr lang="en-GB"/>
          </a:p>
        </p:txBody>
      </p:sp>
    </p:spTree>
    <p:extLst>
      <p:ext uri="{BB962C8B-B14F-4D97-AF65-F5344CB8AC3E}">
        <p14:creationId xmlns:p14="http://schemas.microsoft.com/office/powerpoint/2010/main" val="2262063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6772140-8619-4141-A980-F1A4077A16FE}" type="datetime1">
              <a:rPr lang="en-US" smtClean="0"/>
              <a:t>07/04/2024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70220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58F002-034C-46D3-9F92-FF6B90AC0DA3}" type="datetime1">
              <a:rPr lang="en-US" smtClean="0"/>
              <a:t>07/04/2024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79081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6CB292-BA7D-4919-9A35-FAC31A685942}" type="datetime1">
              <a:rPr lang="en-US" smtClean="0"/>
              <a:t>07/04/2024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5890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A0DD80-885F-4CBF-9A23-4A1F82387523}" type="datetime1">
              <a:rPr lang="en-US" smtClean="0"/>
              <a:t>07/04/2024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2971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EF2412-71B9-4AB6-B207-412DE1057EC6}" type="datetime1">
              <a:rPr lang="en-US" smtClean="0"/>
              <a:t>07/04/2024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33162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3A3935A-0458-4205-9296-B5F6F6664274}" type="datetime1">
              <a:rPr lang="en-US" smtClean="0"/>
              <a:t>07/04/2024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94772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C326FD6-D01C-47F1-8726-77E846948FEF}" type="datetime1">
              <a:rPr lang="en-US" smtClean="0"/>
              <a:t>07/04/2024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5611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33BAB8A-21E6-4FA8-BDC0-4CD2164EC9DC}" type="datetime1">
              <a:rPr lang="en-US" smtClean="0"/>
              <a:t>07/04/2024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56564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7E4185-8DBF-4807-A1C7-3FE108880D62}" type="datetime1">
              <a:rPr lang="en-US" smtClean="0"/>
              <a:t>07/04/2024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36398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A8C10A-0BB2-4AB8-9797-1F12BE414826}" type="datetime1">
              <a:rPr lang="en-US" smtClean="0"/>
              <a:t>07/04/2024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61135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8D86F2-36B6-4452-B2D9-03A1E1BF0EA3}" type="datetime1">
              <a:rPr lang="en-US" smtClean="0"/>
              <a:t>07/04/2024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25573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E19876-CE00-4598-BC0B-D74D4BF8D648}" type="datetime1">
              <a:rPr lang="en-US" smtClean="0"/>
              <a:t>07/04/2024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79015048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Layout" Target="../diagrams/layout7.xml"/><Relationship Id="rId7" Type="http://schemas.openxmlformats.org/officeDocument/2006/relationships/image" Target="../media/image28.png"/><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and white graphic design&#10;&#10;Description automatically generated">
            <a:extLst>
              <a:ext uri="{FF2B5EF4-FFF2-40B4-BE49-F238E27FC236}">
                <a16:creationId xmlns:a16="http://schemas.microsoft.com/office/drawing/2014/main" id="{5F2893AC-8052-AEDA-E534-88B55246804E}"/>
              </a:ext>
            </a:extLst>
          </p:cNvPr>
          <p:cNvPicPr>
            <a:picLocks noChangeAspect="1"/>
          </p:cNvPicPr>
          <p:nvPr/>
        </p:nvPicPr>
        <p:blipFill>
          <a:blip r:embed="rId2"/>
          <a:stretch>
            <a:fillRect/>
          </a:stretch>
        </p:blipFill>
        <p:spPr>
          <a:xfrm>
            <a:off x="12192" y="0"/>
            <a:ext cx="9119616" cy="6858000"/>
          </a:xfrm>
          <a:prstGeom prst="rect">
            <a:avLst/>
          </a:prstGeom>
        </p:spPr>
      </p:pic>
    </p:spTree>
    <p:extLst>
      <p:ext uri="{BB962C8B-B14F-4D97-AF65-F5344CB8AC3E}">
        <p14:creationId xmlns:p14="http://schemas.microsoft.com/office/powerpoint/2010/main" val="2341085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0FC75567-F3BB-AB0D-E089-C06B7DCFF6C6}"/>
              </a:ext>
            </a:extLst>
          </p:cNvPr>
          <p:cNvSpPr>
            <a:spLocks noGrp="1"/>
          </p:cNvSpPr>
          <p:nvPr>
            <p:ph type="title"/>
          </p:nvPr>
        </p:nvSpPr>
        <p:spPr>
          <a:xfrm>
            <a:off x="416894" y="5361052"/>
            <a:ext cx="8310212" cy="1016921"/>
          </a:xfrm>
        </p:spPr>
        <p:txBody>
          <a:bodyPr>
            <a:normAutofit/>
          </a:bodyPr>
          <a:lstStyle/>
          <a:p>
            <a:r>
              <a:rPr lang="en-US" sz="16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The business seems unaffected by chronic diseases, suggesting they do not exert a significant impact. Additionally, a noteworthy observation is that a majority of customers purchasing travel insurance hold a graduate degree.</a:t>
            </a:r>
          </a:p>
        </p:txBody>
      </p:sp>
      <p:pic>
        <p:nvPicPr>
          <p:cNvPr id="8" name="Content Placeholder 7" descr="A graph of a number of blue squares&#10;&#10;Description automatically generated with medium confidence">
            <a:extLst>
              <a:ext uri="{FF2B5EF4-FFF2-40B4-BE49-F238E27FC236}">
                <a16:creationId xmlns:a16="http://schemas.microsoft.com/office/drawing/2014/main" id="{D98B383B-7E0D-21FD-8D0C-591E12BB85D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16894" y="1434163"/>
            <a:ext cx="4155106" cy="3821230"/>
          </a:xfrm>
        </p:spPr>
      </p:pic>
      <p:pic>
        <p:nvPicPr>
          <p:cNvPr id="10" name="Content Placeholder 9" descr="A graph with numbers and a bar&#10;&#10;Description automatically generated">
            <a:extLst>
              <a:ext uri="{FF2B5EF4-FFF2-40B4-BE49-F238E27FC236}">
                <a16:creationId xmlns:a16="http://schemas.microsoft.com/office/drawing/2014/main" id="{8958C642-0E4D-371B-B3DD-9356472DFC0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58627" y="1434164"/>
            <a:ext cx="4068479" cy="3821230"/>
          </a:xfrm>
        </p:spPr>
      </p:pic>
      <p:sp>
        <p:nvSpPr>
          <p:cNvPr id="23" name="TextBox 22">
            <a:extLst>
              <a:ext uri="{FF2B5EF4-FFF2-40B4-BE49-F238E27FC236}">
                <a16:creationId xmlns:a16="http://schemas.microsoft.com/office/drawing/2014/main" id="{D7EF5722-A3A0-9D9D-4630-11F575BB478F}"/>
              </a:ext>
            </a:extLst>
          </p:cNvPr>
          <p:cNvSpPr txBox="1"/>
          <p:nvPr/>
        </p:nvSpPr>
        <p:spPr>
          <a:xfrm>
            <a:off x="1414914" y="778375"/>
            <a:ext cx="2281188" cy="400110"/>
          </a:xfrm>
          <a:prstGeom prst="rect">
            <a:avLst/>
          </a:prstGeom>
          <a:noFill/>
        </p:spPr>
        <p:txBody>
          <a:bodyPr wrap="square" rtlCol="0">
            <a:spAutoFit/>
          </a:bodyPr>
          <a:lstStyle/>
          <a:p>
            <a:r>
              <a:rPr lang="en-US" sz="2000" b="1" u="sng"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Chronic Diseases</a:t>
            </a:r>
          </a:p>
        </p:txBody>
      </p:sp>
      <p:sp>
        <p:nvSpPr>
          <p:cNvPr id="24" name="TextBox 23">
            <a:extLst>
              <a:ext uri="{FF2B5EF4-FFF2-40B4-BE49-F238E27FC236}">
                <a16:creationId xmlns:a16="http://schemas.microsoft.com/office/drawing/2014/main" id="{FF34C496-EA1C-738C-CD19-18477DF27217}"/>
              </a:ext>
            </a:extLst>
          </p:cNvPr>
          <p:cNvSpPr txBox="1"/>
          <p:nvPr/>
        </p:nvSpPr>
        <p:spPr>
          <a:xfrm>
            <a:off x="5447900" y="778375"/>
            <a:ext cx="2165684" cy="400110"/>
          </a:xfrm>
          <a:prstGeom prst="rect">
            <a:avLst/>
          </a:prstGeom>
          <a:noFill/>
        </p:spPr>
        <p:txBody>
          <a:bodyPr wrap="square" rtlCol="0">
            <a:spAutoFit/>
          </a:bodyPr>
          <a:lstStyle/>
          <a:p>
            <a:r>
              <a:rPr lang="en-US" sz="2000" b="1" u="sng"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Graduate or Not</a:t>
            </a:r>
          </a:p>
        </p:txBody>
      </p:sp>
      <p:sp>
        <p:nvSpPr>
          <p:cNvPr id="3" name="TextBox 2">
            <a:extLst>
              <a:ext uri="{FF2B5EF4-FFF2-40B4-BE49-F238E27FC236}">
                <a16:creationId xmlns:a16="http://schemas.microsoft.com/office/drawing/2014/main" id="{2140BB62-672C-46A9-2FF6-8B5AA3CFCDB5}"/>
              </a:ext>
            </a:extLst>
          </p:cNvPr>
          <p:cNvSpPr txBox="1"/>
          <p:nvPr/>
        </p:nvSpPr>
        <p:spPr>
          <a:xfrm>
            <a:off x="6640286" y="6457890"/>
            <a:ext cx="2503714" cy="400110"/>
          </a:xfrm>
          <a:prstGeom prst="rect">
            <a:avLst/>
          </a:prstGeom>
          <a:noFill/>
        </p:spPr>
        <p:txBody>
          <a:bodyPr wrap="square">
            <a:spAutoFit/>
          </a:bodyPr>
          <a:lstStyle/>
          <a:p>
            <a:r>
              <a:rPr lang="en-US" sz="2000" b="1" i="0" dirty="0">
                <a:solidFill>
                  <a:schemeClr val="accent1">
                    <a:lumMod val="75000"/>
                  </a:schemeClr>
                </a:solidFill>
                <a:effectLst/>
                <a:latin typeface="Garamond" panose="02020404030301010803" pitchFamily="18" charset="0"/>
              </a:rPr>
              <a:t>By </a:t>
            </a:r>
            <a:r>
              <a:rPr lang="en-US" sz="2000" b="1" dirty="0">
                <a:solidFill>
                  <a:schemeClr val="accent1">
                    <a:lumMod val="75000"/>
                  </a:schemeClr>
                </a:solidFill>
                <a:latin typeface="Garamond" panose="02020404030301010803" pitchFamily="18" charset="0"/>
              </a:rPr>
              <a:t>- </a:t>
            </a:r>
            <a:r>
              <a:rPr lang="en-US" sz="2000" b="1" i="0" dirty="0">
                <a:solidFill>
                  <a:schemeClr val="accent1">
                    <a:lumMod val="75000"/>
                  </a:schemeClr>
                </a:solidFill>
                <a:effectLst/>
                <a:latin typeface="Garamond" panose="02020404030301010803" pitchFamily="18" charset="0"/>
              </a:rPr>
              <a:t>Mehtaab Shaikh</a:t>
            </a:r>
            <a:endParaRPr lang="en-US" sz="2000" dirty="0">
              <a:latin typeface="Garamond" panose="02020404030301010803" pitchFamily="18" charset="0"/>
            </a:endParaRPr>
          </a:p>
        </p:txBody>
      </p:sp>
    </p:spTree>
    <p:extLst>
      <p:ext uri="{BB962C8B-B14F-4D97-AF65-F5344CB8AC3E}">
        <p14:creationId xmlns:p14="http://schemas.microsoft.com/office/powerpoint/2010/main" val="2164204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E2785-D7B3-1A9F-71EE-E1F96F5F0AA4}"/>
              </a:ext>
            </a:extLst>
          </p:cNvPr>
          <p:cNvSpPr>
            <a:spLocks noGrp="1"/>
          </p:cNvSpPr>
          <p:nvPr>
            <p:ph type="title"/>
          </p:nvPr>
        </p:nvSpPr>
        <p:spPr>
          <a:xfrm>
            <a:off x="510138" y="5442079"/>
            <a:ext cx="8197717" cy="1325563"/>
          </a:xfrm>
        </p:spPr>
        <p:txBody>
          <a:bodyPr>
            <a:normAutofit/>
          </a:bodyPr>
          <a:lstStyle/>
          <a:p>
            <a:r>
              <a:rPr lang="en-US" sz="16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The data reveals a strong inclination for individuals earning approximately </a:t>
            </a:r>
            <a:r>
              <a:rPr kumimoji="0" lang="en-US" altLang="en-US" sz="1600" b="1" i="0" u="none" strike="noStrike" cap="none" normalizeH="0" baseline="0" dirty="0">
                <a:ln>
                  <a:noFill/>
                </a:ln>
                <a:solidFill>
                  <a:schemeClr val="accent1">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a:t>
            </a:r>
            <a:r>
              <a:rPr lang="en-US" sz="16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14,00,000 per year to opt for travel insurance. Additionally, there is a notable trend where customers employed in the private sector show a higher propensity to purchase Travel Insurance packages.</a:t>
            </a:r>
          </a:p>
        </p:txBody>
      </p:sp>
      <p:pic>
        <p:nvPicPr>
          <p:cNvPr id="6" name="Content Placeholder 5" descr="A graph of blue and white bars&#10;&#10;Description automatically generated">
            <a:extLst>
              <a:ext uri="{FF2B5EF4-FFF2-40B4-BE49-F238E27FC236}">
                <a16:creationId xmlns:a16="http://schemas.microsoft.com/office/drawing/2014/main" id="{EDAD5222-58D7-82F6-2739-E07DD6803EF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10139" y="1443790"/>
            <a:ext cx="4061861" cy="3888606"/>
          </a:xfrm>
        </p:spPr>
      </p:pic>
      <p:pic>
        <p:nvPicPr>
          <p:cNvPr id="8" name="Content Placeholder 7" descr="A graph of blue rectangular bars&#10;&#10;Description automatically generated with medium confidence">
            <a:extLst>
              <a:ext uri="{FF2B5EF4-FFF2-40B4-BE49-F238E27FC236}">
                <a16:creationId xmlns:a16="http://schemas.microsoft.com/office/drawing/2014/main" id="{3D3F9C07-A851-0DF9-C7F6-296B36FF54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5995" y="1443789"/>
            <a:ext cx="4061861" cy="3888606"/>
          </a:xfrm>
        </p:spPr>
      </p:pic>
      <p:sp>
        <p:nvSpPr>
          <p:cNvPr id="10" name="TextBox 9">
            <a:extLst>
              <a:ext uri="{FF2B5EF4-FFF2-40B4-BE49-F238E27FC236}">
                <a16:creationId xmlns:a16="http://schemas.microsoft.com/office/drawing/2014/main" id="{8C06FE8C-A476-EA43-648D-CEA55B4A1CFA}"/>
              </a:ext>
            </a:extLst>
          </p:cNvPr>
          <p:cNvSpPr txBox="1"/>
          <p:nvPr/>
        </p:nvSpPr>
        <p:spPr>
          <a:xfrm>
            <a:off x="1289785" y="856648"/>
            <a:ext cx="2502569" cy="400110"/>
          </a:xfrm>
          <a:prstGeom prst="rect">
            <a:avLst/>
          </a:prstGeom>
          <a:noFill/>
        </p:spPr>
        <p:txBody>
          <a:bodyPr wrap="square" rtlCol="0">
            <a:spAutoFit/>
          </a:bodyPr>
          <a:lstStyle/>
          <a:p>
            <a:pPr algn="ctr"/>
            <a:r>
              <a:rPr lang="en-US" sz="2000" b="1" u="sng"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Annual Income</a:t>
            </a:r>
          </a:p>
        </p:txBody>
      </p:sp>
      <p:sp>
        <p:nvSpPr>
          <p:cNvPr id="11" name="TextBox 10">
            <a:extLst>
              <a:ext uri="{FF2B5EF4-FFF2-40B4-BE49-F238E27FC236}">
                <a16:creationId xmlns:a16="http://schemas.microsoft.com/office/drawing/2014/main" id="{461CAE5B-F6C0-0AE0-9013-08174B88E431}"/>
              </a:ext>
            </a:extLst>
          </p:cNvPr>
          <p:cNvSpPr txBox="1"/>
          <p:nvPr/>
        </p:nvSpPr>
        <p:spPr>
          <a:xfrm>
            <a:off x="5351648" y="856648"/>
            <a:ext cx="2502569" cy="400110"/>
          </a:xfrm>
          <a:prstGeom prst="rect">
            <a:avLst/>
          </a:prstGeom>
          <a:noFill/>
        </p:spPr>
        <p:txBody>
          <a:bodyPr wrap="square" rtlCol="0">
            <a:spAutoFit/>
          </a:bodyPr>
          <a:lstStyle/>
          <a:p>
            <a:r>
              <a:rPr lang="en-US" sz="2000" b="1" u="sng"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Employment Type</a:t>
            </a:r>
          </a:p>
        </p:txBody>
      </p:sp>
      <p:sp>
        <p:nvSpPr>
          <p:cNvPr id="4" name="TextBox 3">
            <a:extLst>
              <a:ext uri="{FF2B5EF4-FFF2-40B4-BE49-F238E27FC236}">
                <a16:creationId xmlns:a16="http://schemas.microsoft.com/office/drawing/2014/main" id="{7AD2500A-89DE-BADC-F8A1-E6BFC93E8292}"/>
              </a:ext>
            </a:extLst>
          </p:cNvPr>
          <p:cNvSpPr txBox="1"/>
          <p:nvPr/>
        </p:nvSpPr>
        <p:spPr>
          <a:xfrm>
            <a:off x="6602932" y="6477215"/>
            <a:ext cx="2541640" cy="400110"/>
          </a:xfrm>
          <a:prstGeom prst="rect">
            <a:avLst/>
          </a:prstGeom>
          <a:noFill/>
        </p:spPr>
        <p:txBody>
          <a:bodyPr wrap="square">
            <a:spAutoFit/>
          </a:bodyPr>
          <a:lstStyle/>
          <a:p>
            <a:r>
              <a:rPr lang="en-US" sz="2000" b="1" i="0" dirty="0">
                <a:solidFill>
                  <a:schemeClr val="accent1">
                    <a:lumMod val="75000"/>
                  </a:schemeClr>
                </a:solidFill>
                <a:effectLst/>
                <a:latin typeface="Garamond" panose="02020404030301010803" pitchFamily="18" charset="0"/>
              </a:rPr>
              <a:t> By </a:t>
            </a:r>
            <a:r>
              <a:rPr lang="en-US" sz="2000" b="1" dirty="0">
                <a:solidFill>
                  <a:schemeClr val="accent1">
                    <a:lumMod val="75000"/>
                  </a:schemeClr>
                </a:solidFill>
                <a:latin typeface="Garamond" panose="02020404030301010803" pitchFamily="18" charset="0"/>
              </a:rPr>
              <a:t>- </a:t>
            </a:r>
            <a:r>
              <a:rPr lang="en-US" sz="2000" b="1" i="0" dirty="0">
                <a:solidFill>
                  <a:schemeClr val="accent1">
                    <a:lumMod val="75000"/>
                  </a:schemeClr>
                </a:solidFill>
                <a:effectLst/>
                <a:latin typeface="Garamond" panose="02020404030301010803" pitchFamily="18" charset="0"/>
              </a:rPr>
              <a:t>Mehtaab Shaikh</a:t>
            </a:r>
            <a:endParaRPr lang="en-US" sz="2000" dirty="0">
              <a:latin typeface="Garamond" panose="02020404030301010803" pitchFamily="18" charset="0"/>
            </a:endParaRPr>
          </a:p>
        </p:txBody>
      </p:sp>
    </p:spTree>
    <p:extLst>
      <p:ext uri="{BB962C8B-B14F-4D97-AF65-F5344CB8AC3E}">
        <p14:creationId xmlns:p14="http://schemas.microsoft.com/office/powerpoint/2010/main" val="2850244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733E2-0C26-4D89-F982-83772610B82C}"/>
              </a:ext>
            </a:extLst>
          </p:cNvPr>
          <p:cNvSpPr>
            <a:spLocks noGrp="1"/>
          </p:cNvSpPr>
          <p:nvPr>
            <p:ph type="title"/>
          </p:nvPr>
        </p:nvSpPr>
        <p:spPr>
          <a:xfrm>
            <a:off x="484271" y="5361272"/>
            <a:ext cx="8175457" cy="1183907"/>
          </a:xfrm>
        </p:spPr>
        <p:txBody>
          <a:bodyPr>
            <a:normAutofit/>
          </a:bodyPr>
          <a:lstStyle/>
          <a:p>
            <a:r>
              <a:rPr lang="en-US" sz="1600" i="0" dirty="0">
                <a:solidFill>
                  <a:schemeClr val="accent1">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The data suggests that frequent travelers are more inclined to purchase travel insurance. Moreover, individuals with a family size of four members emerge as the primary demographic with the highest likelihood of acquiring travel insurance.</a:t>
            </a:r>
            <a:endParaRPr lang="en-US" sz="16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6" name="Content Placeholder 5" descr="A graph of blue and white bars&#10;&#10;Description automatically generated">
            <a:extLst>
              <a:ext uri="{FF2B5EF4-FFF2-40B4-BE49-F238E27FC236}">
                <a16:creationId xmlns:a16="http://schemas.microsoft.com/office/drawing/2014/main" id="{8C10ADDF-5C8B-C908-23FB-1EC29B5CCAD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84271" y="1511167"/>
            <a:ext cx="3943350" cy="3782728"/>
          </a:xfrm>
        </p:spPr>
      </p:pic>
      <p:pic>
        <p:nvPicPr>
          <p:cNvPr id="8" name="Content Placeholder 7" descr="A graph with numbers and a bar&#10;&#10;Description automatically generated">
            <a:extLst>
              <a:ext uri="{FF2B5EF4-FFF2-40B4-BE49-F238E27FC236}">
                <a16:creationId xmlns:a16="http://schemas.microsoft.com/office/drawing/2014/main" id="{81AD6F8D-2F97-A42E-C649-039EA04E664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572000" y="1511167"/>
            <a:ext cx="4087729" cy="3782728"/>
          </a:xfrm>
        </p:spPr>
      </p:pic>
      <p:sp>
        <p:nvSpPr>
          <p:cNvPr id="9" name="TextBox 8">
            <a:extLst>
              <a:ext uri="{FF2B5EF4-FFF2-40B4-BE49-F238E27FC236}">
                <a16:creationId xmlns:a16="http://schemas.microsoft.com/office/drawing/2014/main" id="{9A6BF41C-99A2-5738-C955-A0E3797F4BA7}"/>
              </a:ext>
            </a:extLst>
          </p:cNvPr>
          <p:cNvSpPr txBox="1"/>
          <p:nvPr/>
        </p:nvSpPr>
        <p:spPr>
          <a:xfrm>
            <a:off x="885524" y="954259"/>
            <a:ext cx="3253339" cy="400110"/>
          </a:xfrm>
          <a:prstGeom prst="rect">
            <a:avLst/>
          </a:prstGeom>
          <a:noFill/>
        </p:spPr>
        <p:txBody>
          <a:bodyPr wrap="square" rtlCol="0">
            <a:spAutoFit/>
          </a:bodyPr>
          <a:lstStyle/>
          <a:p>
            <a:pPr algn="ctr"/>
            <a:r>
              <a:rPr lang="en-US" sz="2000" b="1" u="sng"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Family Members</a:t>
            </a:r>
          </a:p>
        </p:txBody>
      </p:sp>
      <p:sp>
        <p:nvSpPr>
          <p:cNvPr id="10" name="TextBox 9">
            <a:extLst>
              <a:ext uri="{FF2B5EF4-FFF2-40B4-BE49-F238E27FC236}">
                <a16:creationId xmlns:a16="http://schemas.microsoft.com/office/drawing/2014/main" id="{17F4B6C0-BC73-C7C9-A85F-93DD8BA061DC}"/>
              </a:ext>
            </a:extLst>
          </p:cNvPr>
          <p:cNvSpPr txBox="1"/>
          <p:nvPr/>
        </p:nvSpPr>
        <p:spPr>
          <a:xfrm>
            <a:off x="5127257" y="923481"/>
            <a:ext cx="3131219" cy="400110"/>
          </a:xfrm>
          <a:prstGeom prst="rect">
            <a:avLst/>
          </a:prstGeom>
          <a:noFill/>
        </p:spPr>
        <p:txBody>
          <a:bodyPr wrap="square" rtlCol="0">
            <a:spAutoFit/>
          </a:bodyPr>
          <a:lstStyle/>
          <a:p>
            <a:pPr algn="ctr"/>
            <a:r>
              <a:rPr lang="en-US" sz="2000" b="1" u="sng"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Frequent Flyer</a:t>
            </a:r>
          </a:p>
        </p:txBody>
      </p:sp>
      <p:sp>
        <p:nvSpPr>
          <p:cNvPr id="4" name="TextBox 3">
            <a:extLst>
              <a:ext uri="{FF2B5EF4-FFF2-40B4-BE49-F238E27FC236}">
                <a16:creationId xmlns:a16="http://schemas.microsoft.com/office/drawing/2014/main" id="{8AA06085-FCA8-9B70-EF0E-424EF3C102EC}"/>
              </a:ext>
            </a:extLst>
          </p:cNvPr>
          <p:cNvSpPr txBox="1"/>
          <p:nvPr/>
        </p:nvSpPr>
        <p:spPr>
          <a:xfrm>
            <a:off x="6640285" y="6457890"/>
            <a:ext cx="2503715" cy="400110"/>
          </a:xfrm>
          <a:prstGeom prst="rect">
            <a:avLst/>
          </a:prstGeom>
          <a:noFill/>
        </p:spPr>
        <p:txBody>
          <a:bodyPr wrap="square">
            <a:spAutoFit/>
          </a:bodyPr>
          <a:lstStyle/>
          <a:p>
            <a:r>
              <a:rPr lang="en-US" sz="2000" b="1" i="0" dirty="0">
                <a:solidFill>
                  <a:schemeClr val="accent1">
                    <a:lumMod val="75000"/>
                  </a:schemeClr>
                </a:solidFill>
                <a:effectLst/>
                <a:latin typeface="Garamond" panose="02020404030301010803" pitchFamily="18" charset="0"/>
              </a:rPr>
              <a:t>By </a:t>
            </a:r>
            <a:r>
              <a:rPr lang="en-US" sz="2000" b="1" dirty="0">
                <a:solidFill>
                  <a:schemeClr val="accent1">
                    <a:lumMod val="75000"/>
                  </a:schemeClr>
                </a:solidFill>
                <a:latin typeface="Garamond" panose="02020404030301010803" pitchFamily="18" charset="0"/>
              </a:rPr>
              <a:t>- </a:t>
            </a:r>
            <a:r>
              <a:rPr lang="en-US" sz="2000" b="1" i="0" dirty="0">
                <a:solidFill>
                  <a:schemeClr val="accent1">
                    <a:lumMod val="75000"/>
                  </a:schemeClr>
                </a:solidFill>
                <a:effectLst/>
                <a:latin typeface="Garamond" panose="02020404030301010803" pitchFamily="18" charset="0"/>
              </a:rPr>
              <a:t>Mehtaab Shaikh</a:t>
            </a:r>
            <a:endParaRPr lang="en-US" sz="2000" dirty="0">
              <a:latin typeface="Garamond" panose="02020404030301010803" pitchFamily="18" charset="0"/>
            </a:endParaRPr>
          </a:p>
        </p:txBody>
      </p:sp>
    </p:spTree>
    <p:extLst>
      <p:ext uri="{BB962C8B-B14F-4D97-AF65-F5344CB8AC3E}">
        <p14:creationId xmlns:p14="http://schemas.microsoft.com/office/powerpoint/2010/main" val="4280382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2578636-1DE2-2EF2-ABF2-5390DEF6FEC0}"/>
              </a:ext>
            </a:extLst>
          </p:cNvPr>
          <p:cNvSpPr>
            <a:spLocks noGrp="1"/>
          </p:cNvSpPr>
          <p:nvPr>
            <p:ph type="title"/>
          </p:nvPr>
        </p:nvSpPr>
        <p:spPr>
          <a:xfrm>
            <a:off x="628650" y="5521067"/>
            <a:ext cx="7886700" cy="1048520"/>
          </a:xfrm>
        </p:spPr>
        <p:txBody>
          <a:bodyPr>
            <a:normAutofit fontScale="90000"/>
          </a:bodyPr>
          <a:lstStyle/>
          <a:p>
            <a:br>
              <a:rPr lang="en-US" sz="2000" u="sng"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br>
            <a:r>
              <a:rPr lang="en-US" sz="18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The features most strongly correlated in the dataset are Ever Travelled Abroad, Annual Income, Frequent Flyer status, Employment Type and the number of Family Members. Theses factors exhibit a notable degree of correlation within a given data.</a:t>
            </a:r>
            <a:br>
              <a:rPr lang="en-US" sz="18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br>
            <a:endParaRPr lang="en-US" sz="18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8" name="Content Placeholder 7" descr="A graph with red and blue squares&#10;&#10;Description automatically generated">
            <a:extLst>
              <a:ext uri="{FF2B5EF4-FFF2-40B4-BE49-F238E27FC236}">
                <a16:creationId xmlns:a16="http://schemas.microsoft.com/office/drawing/2014/main" id="{B689117C-5AE7-C8B7-799D-F87373FDD7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1777" y="933650"/>
            <a:ext cx="6821304" cy="4381892"/>
          </a:xfrm>
        </p:spPr>
      </p:pic>
      <p:sp>
        <p:nvSpPr>
          <p:cNvPr id="12" name="TextBox 11">
            <a:extLst>
              <a:ext uri="{FF2B5EF4-FFF2-40B4-BE49-F238E27FC236}">
                <a16:creationId xmlns:a16="http://schemas.microsoft.com/office/drawing/2014/main" id="{C790F47E-95E6-9742-B9FA-5F251ED8B58C}"/>
              </a:ext>
            </a:extLst>
          </p:cNvPr>
          <p:cNvSpPr txBox="1"/>
          <p:nvPr/>
        </p:nvSpPr>
        <p:spPr>
          <a:xfrm>
            <a:off x="2752825" y="446913"/>
            <a:ext cx="3080084" cy="400110"/>
          </a:xfrm>
          <a:prstGeom prst="rect">
            <a:avLst/>
          </a:prstGeom>
          <a:noFill/>
        </p:spPr>
        <p:txBody>
          <a:bodyPr wrap="square" rtlCol="0">
            <a:spAutoFit/>
          </a:bodyPr>
          <a:lstStyle/>
          <a:p>
            <a:pPr algn="ctr"/>
            <a:r>
              <a:rPr lang="en-US" sz="2000" b="1" u="sng"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Correlation Matrix</a:t>
            </a:r>
            <a:endParaRPr lang="en-US" sz="2000" b="1" dirty="0"/>
          </a:p>
        </p:txBody>
      </p:sp>
      <p:sp>
        <p:nvSpPr>
          <p:cNvPr id="3" name="TextBox 2">
            <a:extLst>
              <a:ext uri="{FF2B5EF4-FFF2-40B4-BE49-F238E27FC236}">
                <a16:creationId xmlns:a16="http://schemas.microsoft.com/office/drawing/2014/main" id="{2F52CC25-28CD-8A22-C351-4560C1B6B50E}"/>
              </a:ext>
            </a:extLst>
          </p:cNvPr>
          <p:cNvSpPr txBox="1"/>
          <p:nvPr/>
        </p:nvSpPr>
        <p:spPr>
          <a:xfrm>
            <a:off x="6662057" y="6457890"/>
            <a:ext cx="2481943" cy="400110"/>
          </a:xfrm>
          <a:prstGeom prst="rect">
            <a:avLst/>
          </a:prstGeom>
          <a:noFill/>
        </p:spPr>
        <p:txBody>
          <a:bodyPr wrap="square">
            <a:spAutoFit/>
          </a:bodyPr>
          <a:lstStyle/>
          <a:p>
            <a:r>
              <a:rPr lang="en-US" sz="2000" b="1" i="0" dirty="0">
                <a:solidFill>
                  <a:schemeClr val="accent1">
                    <a:lumMod val="75000"/>
                  </a:schemeClr>
                </a:solidFill>
                <a:effectLst/>
                <a:latin typeface="Garamond" panose="02020404030301010803" pitchFamily="18" charset="0"/>
              </a:rPr>
              <a:t>By </a:t>
            </a:r>
            <a:r>
              <a:rPr lang="en-US" sz="2000" b="1" dirty="0">
                <a:solidFill>
                  <a:schemeClr val="accent1">
                    <a:lumMod val="75000"/>
                  </a:schemeClr>
                </a:solidFill>
                <a:latin typeface="Garamond" panose="02020404030301010803" pitchFamily="18" charset="0"/>
              </a:rPr>
              <a:t>- </a:t>
            </a:r>
            <a:r>
              <a:rPr lang="en-US" sz="2000" b="1" i="0" dirty="0">
                <a:solidFill>
                  <a:schemeClr val="accent1">
                    <a:lumMod val="75000"/>
                  </a:schemeClr>
                </a:solidFill>
                <a:effectLst/>
                <a:latin typeface="Garamond" panose="02020404030301010803" pitchFamily="18" charset="0"/>
              </a:rPr>
              <a:t>Mehtaab Shaikh</a:t>
            </a:r>
            <a:endParaRPr lang="en-US" sz="2000" dirty="0">
              <a:latin typeface="Garamond" panose="02020404030301010803" pitchFamily="18" charset="0"/>
            </a:endParaRPr>
          </a:p>
        </p:txBody>
      </p:sp>
    </p:spTree>
    <p:extLst>
      <p:ext uri="{BB962C8B-B14F-4D97-AF65-F5344CB8AC3E}">
        <p14:creationId xmlns:p14="http://schemas.microsoft.com/office/powerpoint/2010/main" val="1261666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D3FEC2-0991-E401-75FC-05219DCAA706}"/>
              </a:ext>
            </a:extLst>
          </p:cNvPr>
          <p:cNvSpPr>
            <a:spLocks noGrp="1"/>
          </p:cNvSpPr>
          <p:nvPr>
            <p:ph type="title"/>
          </p:nvPr>
        </p:nvSpPr>
        <p:spPr>
          <a:xfrm>
            <a:off x="628650" y="365126"/>
            <a:ext cx="7886700" cy="539649"/>
          </a:xfrm>
        </p:spPr>
        <p:txBody>
          <a:bodyPr>
            <a:normAutofit fontScale="90000"/>
          </a:bodyPr>
          <a:lstStyle/>
          <a:p>
            <a:pPr algn="ctr"/>
            <a:r>
              <a:rPr lang="en-US" sz="3100" b="1" i="0"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LaM Display" panose="02010000000000000000" pitchFamily="2" charset="0"/>
                <a:ea typeface="ADLaM Display" panose="02010000000000000000" pitchFamily="2" charset="0"/>
                <a:cs typeface="ADLaM Display" panose="02010000000000000000" pitchFamily="2" charset="0"/>
              </a:rPr>
              <a:t>Model Selection </a:t>
            </a:r>
            <a:br>
              <a:rPr lang="en-US" sz="1800" b="0" i="0" dirty="0">
                <a:solidFill>
                  <a:srgbClr val="1F3763"/>
                </a:solidFill>
                <a:effectLst/>
                <a:latin typeface="Segoe UI" panose="020B0502040204020203" pitchFamily="34" charset="0"/>
              </a:rPr>
            </a:br>
            <a:endParaRPr lang="en-US" sz="1800" dirty="0"/>
          </a:p>
        </p:txBody>
      </p:sp>
      <p:graphicFrame>
        <p:nvGraphicFramePr>
          <p:cNvPr id="6" name="Content Placeholder 5">
            <a:extLst>
              <a:ext uri="{FF2B5EF4-FFF2-40B4-BE49-F238E27FC236}">
                <a16:creationId xmlns:a16="http://schemas.microsoft.com/office/drawing/2014/main" id="{DCB03241-395A-AEBE-AD22-27B41BF7D72C}"/>
              </a:ext>
            </a:extLst>
          </p:cNvPr>
          <p:cNvGraphicFramePr>
            <a:graphicFrameLocks noGrp="1"/>
          </p:cNvGraphicFramePr>
          <p:nvPr>
            <p:ph idx="1"/>
            <p:extLst>
              <p:ext uri="{D42A27DB-BD31-4B8C-83A1-F6EECF244321}">
                <p14:modId xmlns:p14="http://schemas.microsoft.com/office/powerpoint/2010/main" val="396055233"/>
              </p:ext>
            </p:extLst>
          </p:nvPr>
        </p:nvGraphicFramePr>
        <p:xfrm>
          <a:off x="407269" y="1039528"/>
          <a:ext cx="8332470" cy="5089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A31FECFC-B588-B231-DC49-CFA50E9B88EE}"/>
              </a:ext>
            </a:extLst>
          </p:cNvPr>
          <p:cNvSpPr txBox="1"/>
          <p:nvPr/>
        </p:nvSpPr>
        <p:spPr>
          <a:xfrm>
            <a:off x="6610350" y="6385993"/>
            <a:ext cx="2492829" cy="400110"/>
          </a:xfrm>
          <a:prstGeom prst="rect">
            <a:avLst/>
          </a:prstGeom>
          <a:noFill/>
        </p:spPr>
        <p:txBody>
          <a:bodyPr wrap="square">
            <a:spAutoFit/>
          </a:bodyPr>
          <a:lstStyle/>
          <a:p>
            <a:r>
              <a:rPr lang="en-US" sz="2000" b="1" i="0" dirty="0">
                <a:solidFill>
                  <a:schemeClr val="accent1">
                    <a:lumMod val="75000"/>
                  </a:schemeClr>
                </a:solidFill>
                <a:effectLst/>
                <a:latin typeface="Garamond" panose="02020404030301010803" pitchFamily="18" charset="0"/>
              </a:rPr>
              <a:t>By </a:t>
            </a:r>
            <a:r>
              <a:rPr lang="en-US" sz="2000" b="1" dirty="0">
                <a:solidFill>
                  <a:schemeClr val="accent1">
                    <a:lumMod val="75000"/>
                  </a:schemeClr>
                </a:solidFill>
                <a:latin typeface="Garamond" panose="02020404030301010803" pitchFamily="18" charset="0"/>
              </a:rPr>
              <a:t>- </a:t>
            </a:r>
            <a:r>
              <a:rPr lang="en-US" sz="2000" b="1" i="0" dirty="0">
                <a:solidFill>
                  <a:schemeClr val="accent1">
                    <a:lumMod val="75000"/>
                  </a:schemeClr>
                </a:solidFill>
                <a:effectLst/>
                <a:latin typeface="Garamond" panose="02020404030301010803" pitchFamily="18" charset="0"/>
              </a:rPr>
              <a:t>Mehtaab Shaikh</a:t>
            </a:r>
            <a:endParaRPr lang="en-US" sz="2000" dirty="0">
              <a:latin typeface="Garamond" panose="02020404030301010803" pitchFamily="18" charset="0"/>
            </a:endParaRPr>
          </a:p>
        </p:txBody>
      </p:sp>
    </p:spTree>
    <p:extLst>
      <p:ext uri="{BB962C8B-B14F-4D97-AF65-F5344CB8AC3E}">
        <p14:creationId xmlns:p14="http://schemas.microsoft.com/office/powerpoint/2010/main" val="2805752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E4AE93-7456-0CEF-2901-A0CCCD74EB9E}"/>
              </a:ext>
            </a:extLst>
          </p:cNvPr>
          <p:cNvSpPr>
            <a:spLocks noGrp="1"/>
          </p:cNvSpPr>
          <p:nvPr>
            <p:ph type="title"/>
          </p:nvPr>
        </p:nvSpPr>
        <p:spPr>
          <a:xfrm>
            <a:off x="628650" y="365127"/>
            <a:ext cx="7886700" cy="732154"/>
          </a:xfrm>
        </p:spPr>
        <p:txBody>
          <a:bodyPr>
            <a:normAutofit/>
          </a:bodyPr>
          <a:lstStyle/>
          <a:p>
            <a:pPr algn="ct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LaM Display" panose="02010000000000000000" pitchFamily="2" charset="0"/>
                <a:ea typeface="ADLaM Display" panose="02010000000000000000" pitchFamily="2" charset="0"/>
                <a:cs typeface="ADLaM Display" panose="02010000000000000000" pitchFamily="2" charset="0"/>
              </a:rPr>
              <a:t>Model Training and Evaluation Process</a:t>
            </a:r>
          </a:p>
        </p:txBody>
      </p:sp>
      <p:graphicFrame>
        <p:nvGraphicFramePr>
          <p:cNvPr id="6" name="Content Placeholder 5">
            <a:extLst>
              <a:ext uri="{FF2B5EF4-FFF2-40B4-BE49-F238E27FC236}">
                <a16:creationId xmlns:a16="http://schemas.microsoft.com/office/drawing/2014/main" id="{A60C9AF8-52A4-7763-8681-499C054526ED}"/>
              </a:ext>
            </a:extLst>
          </p:cNvPr>
          <p:cNvGraphicFramePr>
            <a:graphicFrameLocks noGrp="1"/>
          </p:cNvGraphicFramePr>
          <p:nvPr>
            <p:ph idx="1"/>
            <p:extLst>
              <p:ext uri="{D42A27DB-BD31-4B8C-83A1-F6EECF244321}">
                <p14:modId xmlns:p14="http://schemas.microsoft.com/office/powerpoint/2010/main" val="3688594348"/>
              </p:ext>
            </p:extLst>
          </p:nvPr>
        </p:nvGraphicFramePr>
        <p:xfrm>
          <a:off x="628650" y="1309036"/>
          <a:ext cx="7886700" cy="4867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B95E86FF-CF62-8BBC-9CF1-CEC8857E24CA}"/>
              </a:ext>
            </a:extLst>
          </p:cNvPr>
          <p:cNvSpPr txBox="1"/>
          <p:nvPr/>
        </p:nvSpPr>
        <p:spPr>
          <a:xfrm>
            <a:off x="6588578" y="6388718"/>
            <a:ext cx="2449286" cy="400110"/>
          </a:xfrm>
          <a:prstGeom prst="rect">
            <a:avLst/>
          </a:prstGeom>
          <a:noFill/>
        </p:spPr>
        <p:txBody>
          <a:bodyPr wrap="square">
            <a:spAutoFit/>
          </a:bodyPr>
          <a:lstStyle/>
          <a:p>
            <a:r>
              <a:rPr lang="en-US" sz="2000" b="1" i="0" dirty="0">
                <a:solidFill>
                  <a:schemeClr val="accent1">
                    <a:lumMod val="75000"/>
                  </a:schemeClr>
                </a:solidFill>
                <a:effectLst/>
                <a:latin typeface="Garamond" panose="02020404030301010803" pitchFamily="18" charset="0"/>
              </a:rPr>
              <a:t>By </a:t>
            </a:r>
            <a:r>
              <a:rPr lang="en-US" sz="2000" b="1" dirty="0">
                <a:solidFill>
                  <a:schemeClr val="accent1">
                    <a:lumMod val="75000"/>
                  </a:schemeClr>
                </a:solidFill>
                <a:latin typeface="Garamond" panose="02020404030301010803" pitchFamily="18" charset="0"/>
              </a:rPr>
              <a:t>- </a:t>
            </a:r>
            <a:r>
              <a:rPr lang="en-US" sz="2000" b="1" i="0" dirty="0">
                <a:solidFill>
                  <a:schemeClr val="accent1">
                    <a:lumMod val="75000"/>
                  </a:schemeClr>
                </a:solidFill>
                <a:effectLst/>
                <a:latin typeface="Garamond" panose="02020404030301010803" pitchFamily="18" charset="0"/>
              </a:rPr>
              <a:t>Mehtaab Shaikh</a:t>
            </a:r>
            <a:endParaRPr lang="en-US" sz="2000" dirty="0">
              <a:latin typeface="Garamond" panose="02020404030301010803" pitchFamily="18" charset="0"/>
            </a:endParaRPr>
          </a:p>
        </p:txBody>
      </p:sp>
    </p:spTree>
    <p:extLst>
      <p:ext uri="{BB962C8B-B14F-4D97-AF65-F5344CB8AC3E}">
        <p14:creationId xmlns:p14="http://schemas.microsoft.com/office/powerpoint/2010/main" val="3270884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Diagram 21">
            <a:extLst>
              <a:ext uri="{FF2B5EF4-FFF2-40B4-BE49-F238E27FC236}">
                <a16:creationId xmlns:a16="http://schemas.microsoft.com/office/drawing/2014/main" id="{0976C551-9699-7112-D0FE-79B9A07C64CD}"/>
              </a:ext>
            </a:extLst>
          </p:cNvPr>
          <p:cNvGraphicFramePr/>
          <p:nvPr>
            <p:extLst>
              <p:ext uri="{D42A27DB-BD31-4B8C-83A1-F6EECF244321}">
                <p14:modId xmlns:p14="http://schemas.microsoft.com/office/powerpoint/2010/main" val="1738236062"/>
              </p:ext>
            </p:extLst>
          </p:nvPr>
        </p:nvGraphicFramePr>
        <p:xfrm>
          <a:off x="528186" y="4909998"/>
          <a:ext cx="8201928" cy="17685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5" name="Content Placeholder 14" descr="A graph of different colored bars&#10;&#10;Description automatically generated">
            <a:extLst>
              <a:ext uri="{FF2B5EF4-FFF2-40B4-BE49-F238E27FC236}">
                <a16:creationId xmlns:a16="http://schemas.microsoft.com/office/drawing/2014/main" id="{A396FCC5-E039-301D-85F2-8B3F6103F346}"/>
              </a:ext>
            </a:extLst>
          </p:cNvPr>
          <p:cNvPicPr>
            <a:picLocks noGrp="1" noChangeAspect="1"/>
          </p:cNvPicPr>
          <p:nvPr>
            <p:ph sz="half" idx="1"/>
          </p:nvPr>
        </p:nvPicPr>
        <p:blipFill>
          <a:blip r:embed="rId7">
            <a:extLst>
              <a:ext uri="{28A0092B-C50C-407E-A947-70E740481C1C}">
                <a14:useLocalDpi xmlns:a14="http://schemas.microsoft.com/office/drawing/2010/main" val="0"/>
              </a:ext>
            </a:extLst>
          </a:blip>
          <a:stretch>
            <a:fillRect/>
          </a:stretch>
        </p:blipFill>
        <p:spPr>
          <a:xfrm>
            <a:off x="4629151" y="1218953"/>
            <a:ext cx="3886200" cy="3691045"/>
          </a:xfrm>
          <a:scene3d>
            <a:camera prst="obliqueTopRight"/>
            <a:lightRig rig="threePt" dir="t"/>
          </a:scene3d>
        </p:spPr>
      </p:pic>
      <p:pic>
        <p:nvPicPr>
          <p:cNvPr id="18" name="Content Placeholder 17" descr="A black text on a white background&#10;&#10;Description automatically generated">
            <a:extLst>
              <a:ext uri="{FF2B5EF4-FFF2-40B4-BE49-F238E27FC236}">
                <a16:creationId xmlns:a16="http://schemas.microsoft.com/office/drawing/2014/main" id="{4C5A25AA-A833-DDC9-64CE-B3B6734078B4}"/>
              </a:ext>
            </a:extLst>
          </p:cNvPr>
          <p:cNvPicPr>
            <a:picLocks noGrp="1" noChangeAspect="1"/>
          </p:cNvPicPr>
          <p:nvPr>
            <p:ph sz="half" idx="2"/>
          </p:nvPr>
        </p:nvPicPr>
        <p:blipFill>
          <a:blip r:embed="rId8">
            <a:extLst>
              <a:ext uri="{28A0092B-C50C-407E-A947-70E740481C1C}">
                <a14:useLocalDpi xmlns:a14="http://schemas.microsoft.com/office/drawing/2010/main" val="0"/>
              </a:ext>
            </a:extLst>
          </a:blip>
          <a:stretch>
            <a:fillRect/>
          </a:stretch>
        </p:blipFill>
        <p:spPr>
          <a:xfrm>
            <a:off x="528186" y="1948002"/>
            <a:ext cx="3886202" cy="2257003"/>
          </a:xfrm>
        </p:spPr>
      </p:pic>
      <p:sp>
        <p:nvSpPr>
          <p:cNvPr id="19" name="TextBox 18">
            <a:extLst>
              <a:ext uri="{FF2B5EF4-FFF2-40B4-BE49-F238E27FC236}">
                <a16:creationId xmlns:a16="http://schemas.microsoft.com/office/drawing/2014/main" id="{B814404C-6F68-47E4-DEA5-4625C319276B}"/>
              </a:ext>
            </a:extLst>
          </p:cNvPr>
          <p:cNvSpPr txBox="1"/>
          <p:nvPr/>
        </p:nvSpPr>
        <p:spPr>
          <a:xfrm>
            <a:off x="628651" y="375384"/>
            <a:ext cx="7886700" cy="523220"/>
          </a:xfrm>
          <a:prstGeom prst="rect">
            <a:avLst/>
          </a:prstGeom>
          <a:noFill/>
        </p:spPr>
        <p:txBody>
          <a:bodyPr wrap="square" rtlCol="0">
            <a:spAutoFit/>
          </a:bodyPr>
          <a:lstStyle/>
          <a:p>
            <a:pPr algn="ct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LaM Display" panose="02010000000000000000" pitchFamily="2" charset="0"/>
                <a:ea typeface="ADLaM Display" panose="02010000000000000000" pitchFamily="2" charset="0"/>
                <a:cs typeface="ADLaM Display" panose="02010000000000000000" pitchFamily="2" charset="0"/>
              </a:rPr>
              <a:t>Model Comparison</a:t>
            </a:r>
            <a:endParaRPr lang="en-US" sz="2800" b="1" u="sng"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TextBox 2">
            <a:extLst>
              <a:ext uri="{FF2B5EF4-FFF2-40B4-BE49-F238E27FC236}">
                <a16:creationId xmlns:a16="http://schemas.microsoft.com/office/drawing/2014/main" id="{309A6B73-5237-2AAD-7D88-2041729FEF7E}"/>
              </a:ext>
            </a:extLst>
          </p:cNvPr>
          <p:cNvSpPr txBox="1"/>
          <p:nvPr/>
        </p:nvSpPr>
        <p:spPr>
          <a:xfrm>
            <a:off x="6572251" y="6457890"/>
            <a:ext cx="2443614" cy="400110"/>
          </a:xfrm>
          <a:prstGeom prst="rect">
            <a:avLst/>
          </a:prstGeom>
          <a:noFill/>
        </p:spPr>
        <p:txBody>
          <a:bodyPr wrap="square">
            <a:spAutoFit/>
          </a:bodyPr>
          <a:lstStyle/>
          <a:p>
            <a:r>
              <a:rPr lang="en-US" sz="2000" b="1" i="0" dirty="0">
                <a:solidFill>
                  <a:schemeClr val="accent1">
                    <a:lumMod val="75000"/>
                  </a:schemeClr>
                </a:solidFill>
                <a:effectLst/>
                <a:latin typeface="Garamond" panose="02020404030301010803" pitchFamily="18" charset="0"/>
              </a:rPr>
              <a:t>By </a:t>
            </a:r>
            <a:r>
              <a:rPr lang="en-US" sz="2000" b="1" dirty="0">
                <a:solidFill>
                  <a:schemeClr val="accent1">
                    <a:lumMod val="75000"/>
                  </a:schemeClr>
                </a:solidFill>
                <a:latin typeface="Garamond" panose="02020404030301010803" pitchFamily="18" charset="0"/>
              </a:rPr>
              <a:t>- </a:t>
            </a:r>
            <a:r>
              <a:rPr lang="en-US" sz="2000" b="1" i="0" dirty="0">
                <a:solidFill>
                  <a:schemeClr val="accent1">
                    <a:lumMod val="75000"/>
                  </a:schemeClr>
                </a:solidFill>
                <a:effectLst/>
                <a:latin typeface="Garamond" panose="02020404030301010803" pitchFamily="18" charset="0"/>
              </a:rPr>
              <a:t>Mehtaab Shaikh</a:t>
            </a:r>
            <a:endParaRPr lang="en-US" sz="2000" dirty="0">
              <a:latin typeface="Garamond" panose="02020404030301010803" pitchFamily="18" charset="0"/>
            </a:endParaRPr>
          </a:p>
        </p:txBody>
      </p:sp>
    </p:spTree>
    <p:extLst>
      <p:ext uri="{BB962C8B-B14F-4D97-AF65-F5344CB8AC3E}">
        <p14:creationId xmlns:p14="http://schemas.microsoft.com/office/powerpoint/2010/main" val="1556080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66558-A5A7-17CB-49E7-FB5D05137AFC}"/>
              </a:ext>
            </a:extLst>
          </p:cNvPr>
          <p:cNvSpPr>
            <a:spLocks noGrp="1"/>
          </p:cNvSpPr>
          <p:nvPr>
            <p:ph type="title"/>
          </p:nvPr>
        </p:nvSpPr>
        <p:spPr>
          <a:xfrm>
            <a:off x="471639" y="365127"/>
            <a:ext cx="8373978" cy="655151"/>
          </a:xfrm>
        </p:spPr>
        <p:txBody>
          <a:bodyPr>
            <a:noAutofit/>
          </a:bodyPr>
          <a:lstStyle/>
          <a:p>
            <a:pPr algn="ctr"/>
            <a:br>
              <a:rPr lang="en-US" sz="2400" b="1"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br>
            <a:br>
              <a:rPr lang="en-US" sz="2400" b="1"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b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LaM Display" panose="02010000000000000000" pitchFamily="2" charset="0"/>
                <a:ea typeface="ADLaM Display" panose="02010000000000000000" pitchFamily="2" charset="0"/>
                <a:cs typeface="ADLaM Display" panose="02010000000000000000" pitchFamily="2" charset="0"/>
              </a:rPr>
              <a:t>Performance Metrics</a:t>
            </a:r>
            <a:br>
              <a:rPr lang="en-US" sz="2000" b="1" dirty="0">
                <a:latin typeface="ADLaM Display" panose="02010000000000000000" pitchFamily="2" charset="0"/>
                <a:ea typeface="ADLaM Display" panose="02010000000000000000" pitchFamily="2" charset="0"/>
                <a:cs typeface="ADLaM Display" panose="02010000000000000000" pitchFamily="2" charset="0"/>
              </a:rPr>
            </a:br>
            <a:br>
              <a:rPr lang="en-US" sz="2000" b="0" i="0" dirty="0">
                <a:solidFill>
                  <a:srgbClr val="1F3763"/>
                </a:solidFill>
                <a:effectLst/>
                <a:latin typeface="ADLaM Display" panose="02010000000000000000" pitchFamily="2" charset="0"/>
                <a:ea typeface="ADLaM Display" panose="02010000000000000000" pitchFamily="2" charset="0"/>
                <a:cs typeface="ADLaM Display" panose="02010000000000000000" pitchFamily="2" charset="0"/>
              </a:rPr>
            </a:br>
            <a:endParaRPr lang="en-US" sz="2000" dirty="0">
              <a:latin typeface="ADLaM Display" panose="02010000000000000000" pitchFamily="2" charset="0"/>
              <a:ea typeface="ADLaM Display" panose="02010000000000000000" pitchFamily="2" charset="0"/>
              <a:cs typeface="ADLaM Display" panose="02010000000000000000" pitchFamily="2" charset="0"/>
            </a:endParaRPr>
          </a:p>
        </p:txBody>
      </p:sp>
      <p:graphicFrame>
        <p:nvGraphicFramePr>
          <p:cNvPr id="6" name="Content Placeholder 5">
            <a:extLst>
              <a:ext uri="{FF2B5EF4-FFF2-40B4-BE49-F238E27FC236}">
                <a16:creationId xmlns:a16="http://schemas.microsoft.com/office/drawing/2014/main" id="{F494E029-878F-F00F-F8C3-7B7543B41DA2}"/>
              </a:ext>
            </a:extLst>
          </p:cNvPr>
          <p:cNvGraphicFramePr>
            <a:graphicFrameLocks noGrp="1"/>
          </p:cNvGraphicFramePr>
          <p:nvPr>
            <p:ph idx="1"/>
            <p:extLst>
              <p:ext uri="{D42A27DB-BD31-4B8C-83A1-F6EECF244321}">
                <p14:modId xmlns:p14="http://schemas.microsoft.com/office/powerpoint/2010/main" val="202458591"/>
              </p:ext>
            </p:extLst>
          </p:nvPr>
        </p:nvGraphicFramePr>
        <p:xfrm>
          <a:off x="628650" y="1328286"/>
          <a:ext cx="7886700" cy="48486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7A1BE1D8-CA06-8685-603F-BC9CFAA75D62}"/>
              </a:ext>
            </a:extLst>
          </p:cNvPr>
          <p:cNvSpPr txBox="1"/>
          <p:nvPr/>
        </p:nvSpPr>
        <p:spPr>
          <a:xfrm>
            <a:off x="6542314" y="6401191"/>
            <a:ext cx="2438401" cy="400110"/>
          </a:xfrm>
          <a:prstGeom prst="rect">
            <a:avLst/>
          </a:prstGeom>
          <a:noFill/>
        </p:spPr>
        <p:txBody>
          <a:bodyPr wrap="square">
            <a:spAutoFit/>
          </a:bodyPr>
          <a:lstStyle/>
          <a:p>
            <a:r>
              <a:rPr lang="en-US" sz="2000" b="1" i="0" dirty="0">
                <a:solidFill>
                  <a:schemeClr val="accent1">
                    <a:lumMod val="75000"/>
                  </a:schemeClr>
                </a:solidFill>
                <a:effectLst/>
                <a:latin typeface="Garamond" panose="02020404030301010803" pitchFamily="18" charset="0"/>
              </a:rPr>
              <a:t>By </a:t>
            </a:r>
            <a:r>
              <a:rPr lang="en-US" sz="2000" b="1" dirty="0">
                <a:solidFill>
                  <a:schemeClr val="accent1">
                    <a:lumMod val="75000"/>
                  </a:schemeClr>
                </a:solidFill>
                <a:latin typeface="Garamond" panose="02020404030301010803" pitchFamily="18" charset="0"/>
              </a:rPr>
              <a:t>- </a:t>
            </a:r>
            <a:r>
              <a:rPr lang="en-US" sz="2000" b="1" i="0" dirty="0">
                <a:solidFill>
                  <a:schemeClr val="accent1">
                    <a:lumMod val="75000"/>
                  </a:schemeClr>
                </a:solidFill>
                <a:effectLst/>
                <a:latin typeface="Garamond" panose="02020404030301010803" pitchFamily="18" charset="0"/>
              </a:rPr>
              <a:t>Mehtaab Shaikh</a:t>
            </a:r>
            <a:endParaRPr lang="en-US" sz="2000" dirty="0">
              <a:latin typeface="Garamond" panose="02020404030301010803" pitchFamily="18" charset="0"/>
            </a:endParaRPr>
          </a:p>
        </p:txBody>
      </p:sp>
    </p:spTree>
    <p:extLst>
      <p:ext uri="{BB962C8B-B14F-4D97-AF65-F5344CB8AC3E}">
        <p14:creationId xmlns:p14="http://schemas.microsoft.com/office/powerpoint/2010/main" val="752154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9E3367-06E3-B670-A232-B0609BB85377}"/>
              </a:ext>
            </a:extLst>
          </p:cNvPr>
          <p:cNvSpPr>
            <a:spLocks noGrp="1"/>
          </p:cNvSpPr>
          <p:nvPr>
            <p:ph type="title"/>
          </p:nvPr>
        </p:nvSpPr>
        <p:spPr>
          <a:xfrm>
            <a:off x="628650" y="365126"/>
            <a:ext cx="7886700" cy="1059413"/>
          </a:xfrm>
        </p:spPr>
        <p:txBody>
          <a:bodyPr>
            <a:normAutofit/>
          </a:bodyPr>
          <a:lstStyle/>
          <a:p>
            <a:pPr algn="ctr"/>
            <a:r>
              <a:rPr lang="en-US" sz="2800" b="1" i="0"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LaM Display" panose="02010000000000000000" pitchFamily="2" charset="0"/>
                <a:ea typeface="ADLaM Display" panose="02010000000000000000" pitchFamily="2" charset="0"/>
                <a:cs typeface="ADLaM Display" panose="02010000000000000000" pitchFamily="2" charset="0"/>
              </a:rPr>
              <a:t>Exploring Differences through </a:t>
            </a:r>
            <a:br>
              <a:rPr lang="en-US" sz="2800" b="1" i="0"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LaM Display" panose="02010000000000000000" pitchFamily="2" charset="0"/>
                <a:ea typeface="ADLaM Display" panose="02010000000000000000" pitchFamily="2" charset="0"/>
                <a:cs typeface="ADLaM Display" panose="02010000000000000000" pitchFamily="2" charset="0"/>
              </a:rPr>
            </a:br>
            <a:r>
              <a:rPr lang="en-US" sz="2800" b="1" i="0"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LaM Display" panose="02010000000000000000" pitchFamily="2" charset="0"/>
                <a:ea typeface="ADLaM Display" panose="02010000000000000000" pitchFamily="2" charset="0"/>
                <a:cs typeface="ADLaM Display" panose="02010000000000000000" pitchFamily="2" charset="0"/>
              </a:rPr>
              <a:t>Travel Insurance Dashboard Analysis</a:t>
            </a:r>
            <a:endPar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LaM Display" panose="02010000000000000000" pitchFamily="2" charset="0"/>
              <a:ea typeface="ADLaM Display" panose="02010000000000000000" pitchFamily="2" charset="0"/>
              <a:cs typeface="ADLaM Display" panose="02010000000000000000" pitchFamily="2" charset="0"/>
            </a:endParaRPr>
          </a:p>
        </p:txBody>
      </p:sp>
      <p:pic>
        <p:nvPicPr>
          <p:cNvPr id="8" name="Content Placeholder 7">
            <a:extLst>
              <a:ext uri="{FF2B5EF4-FFF2-40B4-BE49-F238E27FC236}">
                <a16:creationId xmlns:a16="http://schemas.microsoft.com/office/drawing/2014/main" id="{E79DDB1D-46B1-6773-425B-1C8CB5D49F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300" y="1424539"/>
            <a:ext cx="8781399" cy="5082140"/>
          </a:xfrm>
        </p:spPr>
      </p:pic>
      <p:sp>
        <p:nvSpPr>
          <p:cNvPr id="3" name="TextBox 2">
            <a:extLst>
              <a:ext uri="{FF2B5EF4-FFF2-40B4-BE49-F238E27FC236}">
                <a16:creationId xmlns:a16="http://schemas.microsoft.com/office/drawing/2014/main" id="{6487E0EE-FC75-7D37-CC13-A8095DDA9CD1}"/>
              </a:ext>
            </a:extLst>
          </p:cNvPr>
          <p:cNvSpPr txBox="1"/>
          <p:nvPr/>
        </p:nvSpPr>
        <p:spPr>
          <a:xfrm>
            <a:off x="6858001" y="6519446"/>
            <a:ext cx="2286000" cy="369332"/>
          </a:xfrm>
          <a:prstGeom prst="rect">
            <a:avLst/>
          </a:prstGeom>
          <a:noFill/>
        </p:spPr>
        <p:txBody>
          <a:bodyPr wrap="square">
            <a:spAutoFit/>
          </a:bodyPr>
          <a:lstStyle/>
          <a:p>
            <a:r>
              <a:rPr lang="en-US" b="1" i="0" dirty="0">
                <a:solidFill>
                  <a:schemeClr val="accent1">
                    <a:lumMod val="75000"/>
                  </a:schemeClr>
                </a:solidFill>
                <a:effectLst/>
                <a:latin typeface="Garamond" panose="02020404030301010803" pitchFamily="18" charset="0"/>
              </a:rPr>
              <a:t>By </a:t>
            </a:r>
            <a:r>
              <a:rPr lang="en-US" b="1" dirty="0">
                <a:solidFill>
                  <a:schemeClr val="accent1">
                    <a:lumMod val="75000"/>
                  </a:schemeClr>
                </a:solidFill>
                <a:latin typeface="Garamond" panose="02020404030301010803" pitchFamily="18" charset="0"/>
              </a:rPr>
              <a:t>- </a:t>
            </a:r>
            <a:r>
              <a:rPr lang="en-US" b="1" i="0" dirty="0">
                <a:solidFill>
                  <a:schemeClr val="accent1">
                    <a:lumMod val="75000"/>
                  </a:schemeClr>
                </a:solidFill>
                <a:effectLst/>
                <a:latin typeface="Garamond" panose="02020404030301010803" pitchFamily="18" charset="0"/>
              </a:rPr>
              <a:t>Mehtaab Shaikh</a:t>
            </a:r>
            <a:endParaRPr lang="en-US" dirty="0">
              <a:latin typeface="Garamond" panose="02020404030301010803" pitchFamily="18" charset="0"/>
            </a:endParaRPr>
          </a:p>
        </p:txBody>
      </p:sp>
    </p:spTree>
    <p:extLst>
      <p:ext uri="{BB962C8B-B14F-4D97-AF65-F5344CB8AC3E}">
        <p14:creationId xmlns:p14="http://schemas.microsoft.com/office/powerpoint/2010/main" val="1497315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EBF70-376C-CD52-226D-B45E31992979}"/>
              </a:ext>
            </a:extLst>
          </p:cNvPr>
          <p:cNvSpPr>
            <a:spLocks noGrp="1"/>
          </p:cNvSpPr>
          <p:nvPr>
            <p:ph type="title"/>
          </p:nvPr>
        </p:nvSpPr>
        <p:spPr>
          <a:xfrm>
            <a:off x="628650" y="365127"/>
            <a:ext cx="7886700" cy="653370"/>
          </a:xfrm>
        </p:spPr>
        <p:txBody>
          <a:bodyPr>
            <a:normAutofit/>
          </a:bodyPr>
          <a:lstStyle/>
          <a:p>
            <a:pPr algn="ct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LaM Display" panose="02010000000000000000" pitchFamily="2" charset="0"/>
                <a:ea typeface="ADLaM Display" panose="02010000000000000000" pitchFamily="2" charset="0"/>
                <a:cs typeface="ADLaM Display" panose="02010000000000000000" pitchFamily="2" charset="0"/>
              </a:rPr>
              <a:t>Detail Comparison of Existing Customer</a:t>
            </a:r>
          </a:p>
        </p:txBody>
      </p:sp>
      <p:sp>
        <p:nvSpPr>
          <p:cNvPr id="31" name="Rectangle: Rounded Corners 30">
            <a:extLst>
              <a:ext uri="{FF2B5EF4-FFF2-40B4-BE49-F238E27FC236}">
                <a16:creationId xmlns:a16="http://schemas.microsoft.com/office/drawing/2014/main" id="{17D42AEC-E121-B38B-B72F-878830B352C7}"/>
              </a:ext>
            </a:extLst>
          </p:cNvPr>
          <p:cNvSpPr/>
          <p:nvPr/>
        </p:nvSpPr>
        <p:spPr>
          <a:xfrm>
            <a:off x="269507" y="1068405"/>
            <a:ext cx="8604986" cy="54244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529D24A7-B896-9C16-4ED1-AD5EE328EB5D}"/>
              </a:ext>
            </a:extLst>
          </p:cNvPr>
          <p:cNvSpPr txBox="1"/>
          <p:nvPr/>
        </p:nvSpPr>
        <p:spPr>
          <a:xfrm>
            <a:off x="750772" y="1272318"/>
            <a:ext cx="7764578" cy="5170646"/>
          </a:xfrm>
          <a:prstGeom prst="rect">
            <a:avLst/>
          </a:prstGeom>
          <a:noFill/>
        </p:spPr>
        <p:txBody>
          <a:bodyPr wrap="square" rtlCol="0">
            <a:spAutoFit/>
          </a:bodyPr>
          <a:lstStyle/>
          <a:p>
            <a:pPr marL="285750" lvl="0" indent="-285750">
              <a:buFont typeface="Wingdings" panose="05000000000000000000" pitchFamily="2" charset="2"/>
              <a:buChar char="Ø"/>
            </a:pPr>
            <a:r>
              <a:rPr lang="en-US" sz="1200" b="1" dirty="0">
                <a:solidFill>
                  <a:schemeClr val="bg1"/>
                </a:solidFill>
                <a:latin typeface="Garamond" panose="02020404030301010803" pitchFamily="18" charset="0"/>
              </a:rPr>
              <a:t>The analysis revealed that a significant portion of the current clientele comprises individuals who are not frequent flyers.</a:t>
            </a:r>
          </a:p>
          <a:p>
            <a:pPr marL="285750" lvl="0" indent="-285750">
              <a:buFont typeface="Wingdings" panose="05000000000000000000" pitchFamily="2" charset="2"/>
              <a:buChar char="Ø"/>
            </a:pPr>
            <a:endParaRPr lang="en-US" sz="1000" b="1" dirty="0">
              <a:solidFill>
                <a:schemeClr val="bg1"/>
              </a:solidFill>
              <a:latin typeface="Garamond" panose="02020404030301010803" pitchFamily="18" charset="0"/>
            </a:endParaRPr>
          </a:p>
          <a:p>
            <a:pPr marL="285750" lvl="0" indent="-285750">
              <a:buFont typeface="Wingdings" panose="05000000000000000000" pitchFamily="2" charset="2"/>
              <a:buChar char="Ø"/>
            </a:pPr>
            <a:r>
              <a:rPr lang="en-US" sz="1200" b="1" dirty="0">
                <a:solidFill>
                  <a:schemeClr val="bg1"/>
                </a:solidFill>
                <a:latin typeface="Garamond" panose="02020404030301010803" pitchFamily="18" charset="0"/>
              </a:rPr>
              <a:t>Additionally, majority of these customers are typically under 30 years of age, with annual incomes ranging between 800,000 to 1,250,000 INR, and household sizes varying from four to six members. and have not traveled abroad. </a:t>
            </a:r>
          </a:p>
          <a:p>
            <a:pPr marL="285750" lvl="0" indent="-285750">
              <a:buFont typeface="Wingdings" panose="05000000000000000000" pitchFamily="2" charset="2"/>
              <a:buChar char="Ø"/>
            </a:pPr>
            <a:endParaRPr lang="en-US" sz="1000" b="1" dirty="0">
              <a:solidFill>
                <a:schemeClr val="bg1"/>
              </a:solidFill>
              <a:latin typeface="Garamond" panose="02020404030301010803" pitchFamily="18" charset="0"/>
            </a:endParaRPr>
          </a:p>
          <a:p>
            <a:pPr marL="285750" lvl="0" indent="-285750">
              <a:buFont typeface="Wingdings" panose="05000000000000000000" pitchFamily="2" charset="2"/>
              <a:buChar char="Ø"/>
            </a:pPr>
            <a:r>
              <a:rPr lang="en-US" sz="1200" b="1" dirty="0">
                <a:solidFill>
                  <a:schemeClr val="bg1"/>
                </a:solidFill>
                <a:latin typeface="Garamond" panose="02020404030301010803" pitchFamily="18" charset="0"/>
              </a:rPr>
              <a:t>64.27% of the company's current customers opted not to purchase travel insurance.</a:t>
            </a:r>
          </a:p>
          <a:p>
            <a:pPr marL="285750" lvl="0" indent="-285750">
              <a:buFont typeface="Wingdings" panose="05000000000000000000" pitchFamily="2" charset="2"/>
              <a:buChar char="Ø"/>
            </a:pPr>
            <a:endParaRPr lang="en-US" sz="1000" b="1" dirty="0">
              <a:solidFill>
                <a:schemeClr val="bg1"/>
              </a:solidFill>
              <a:latin typeface="Garamond" panose="02020404030301010803" pitchFamily="18" charset="0"/>
            </a:endParaRPr>
          </a:p>
          <a:p>
            <a:pPr marL="171450" lvl="0" indent="-171450">
              <a:buFont typeface="Wingdings" panose="05000000000000000000" pitchFamily="2" charset="2"/>
              <a:buChar char="Ø"/>
            </a:pPr>
            <a:r>
              <a:rPr lang="en-US" sz="1200" b="1" dirty="0">
                <a:solidFill>
                  <a:schemeClr val="bg1"/>
                </a:solidFill>
                <a:latin typeface="Garamond" panose="02020404030301010803" pitchFamily="18" charset="0"/>
              </a:rPr>
              <a:t>Among 1570 customers, 417 were frequent flyers.</a:t>
            </a:r>
          </a:p>
          <a:p>
            <a:pPr marL="171450" lvl="0" indent="-171450">
              <a:buFont typeface="Wingdings" panose="05000000000000000000" pitchFamily="2" charset="2"/>
              <a:buChar char="Ø"/>
            </a:pPr>
            <a:endParaRPr lang="en-US" sz="1000" b="1" dirty="0">
              <a:solidFill>
                <a:schemeClr val="bg1"/>
              </a:solidFill>
              <a:latin typeface="Garamond" panose="02020404030301010803" pitchFamily="18" charset="0"/>
            </a:endParaRPr>
          </a:p>
          <a:p>
            <a:pPr marL="171450" lvl="0" indent="-171450">
              <a:buFont typeface="Wingdings" panose="05000000000000000000" pitchFamily="2" charset="2"/>
              <a:buChar char="Ø"/>
            </a:pPr>
            <a:r>
              <a:rPr lang="en-US" sz="1200" b="1" dirty="0">
                <a:solidFill>
                  <a:schemeClr val="bg1"/>
                </a:solidFill>
                <a:latin typeface="Garamond" panose="02020404030301010803" pitchFamily="18" charset="0"/>
              </a:rPr>
              <a:t>A total of 710 customers have travel insurance.</a:t>
            </a:r>
          </a:p>
          <a:p>
            <a:pPr marL="171450" lvl="0" indent="-171450">
              <a:buFont typeface="Wingdings" panose="05000000000000000000" pitchFamily="2" charset="2"/>
              <a:buChar char="Ø"/>
            </a:pPr>
            <a:endParaRPr lang="en-US" sz="1000" b="1" dirty="0">
              <a:solidFill>
                <a:schemeClr val="bg1"/>
              </a:solidFill>
              <a:latin typeface="Garamond" panose="02020404030301010803" pitchFamily="18" charset="0"/>
            </a:endParaRPr>
          </a:p>
          <a:p>
            <a:pPr marL="171450" lvl="0" indent="-171450">
              <a:buFont typeface="Wingdings" panose="05000000000000000000" pitchFamily="2" charset="2"/>
              <a:buChar char="Ø"/>
            </a:pPr>
            <a:r>
              <a:rPr lang="en-US" sz="1200" b="1" dirty="0">
                <a:solidFill>
                  <a:schemeClr val="bg1"/>
                </a:solidFill>
                <a:latin typeface="Garamond" panose="02020404030301010803" pitchFamily="18" charset="0"/>
              </a:rPr>
              <a:t>Out of 380 customers who traveled abroad, only 298 chose to purchase travel insurance.</a:t>
            </a:r>
          </a:p>
          <a:p>
            <a:pPr marL="171450" lvl="0" indent="-171450">
              <a:buFont typeface="Wingdings" panose="05000000000000000000" pitchFamily="2" charset="2"/>
              <a:buChar char="Ø"/>
            </a:pPr>
            <a:endParaRPr lang="en-US" sz="1200" b="1" dirty="0">
              <a:solidFill>
                <a:schemeClr val="bg1"/>
              </a:solidFill>
              <a:latin typeface="Garamond" panose="02020404030301010803" pitchFamily="18" charset="0"/>
            </a:endParaRPr>
          </a:p>
          <a:p>
            <a:pPr marL="171450" lvl="0" indent="-171450">
              <a:buFont typeface="Wingdings" panose="05000000000000000000" pitchFamily="2" charset="2"/>
              <a:buChar char="Ø"/>
            </a:pPr>
            <a:r>
              <a:rPr lang="en-US" sz="1200" b="1" dirty="0">
                <a:solidFill>
                  <a:schemeClr val="bg1"/>
                </a:solidFill>
                <a:latin typeface="Garamond" panose="02020404030301010803" pitchFamily="18" charset="0"/>
              </a:rPr>
              <a:t>Customers with an annual income of 14,00,000 have the highest number of travel insurance purchases based on the provided data.</a:t>
            </a:r>
          </a:p>
          <a:p>
            <a:pPr marL="171450" lvl="0" indent="-171450">
              <a:buFont typeface="Wingdings" panose="05000000000000000000" pitchFamily="2" charset="2"/>
              <a:buChar char="Ø"/>
            </a:pPr>
            <a:endParaRPr lang="en-US" sz="1000" b="1" dirty="0">
              <a:solidFill>
                <a:schemeClr val="bg1"/>
              </a:solidFill>
              <a:latin typeface="Garamond" panose="02020404030301010803" pitchFamily="18" charset="0"/>
            </a:endParaRPr>
          </a:p>
          <a:p>
            <a:pPr marL="171450" lvl="0" indent="-171450">
              <a:buFont typeface="Wingdings" panose="05000000000000000000" pitchFamily="2" charset="2"/>
              <a:buChar char="Ø"/>
            </a:pPr>
            <a:r>
              <a:rPr lang="en-US" sz="1200" b="1" dirty="0">
                <a:solidFill>
                  <a:schemeClr val="bg1"/>
                </a:solidFill>
                <a:latin typeface="Garamond" panose="02020404030301010803" pitchFamily="18" charset="0"/>
              </a:rPr>
              <a:t>Among 552 customers with chronic diseases, 298 acquired travel insurance.</a:t>
            </a:r>
          </a:p>
          <a:p>
            <a:pPr marL="171450" lvl="0" indent="-171450">
              <a:buFont typeface="Wingdings" panose="05000000000000000000" pitchFamily="2" charset="2"/>
              <a:buChar char="Ø"/>
            </a:pPr>
            <a:endParaRPr lang="en-US" sz="1000" b="1" dirty="0">
              <a:solidFill>
                <a:schemeClr val="bg1"/>
              </a:solidFill>
              <a:latin typeface="Garamond" panose="02020404030301010803" pitchFamily="18" charset="0"/>
            </a:endParaRPr>
          </a:p>
          <a:p>
            <a:pPr marL="171450" lvl="0" indent="-171450">
              <a:buFont typeface="Wingdings" panose="05000000000000000000" pitchFamily="2" charset="2"/>
              <a:buChar char="Ø"/>
            </a:pPr>
            <a:r>
              <a:rPr lang="en-US" sz="1200" b="1" dirty="0">
                <a:solidFill>
                  <a:schemeClr val="bg1"/>
                </a:solidFill>
                <a:latin typeface="Garamond" panose="02020404030301010803" pitchFamily="18" charset="0"/>
              </a:rPr>
              <a:t>Individuals in the private sector exhibit the highest propensity to purchase travel insurance compared to the government sector.</a:t>
            </a:r>
          </a:p>
          <a:p>
            <a:pPr marL="171450" lvl="0" indent="-171450">
              <a:buFont typeface="Wingdings" panose="05000000000000000000" pitchFamily="2" charset="2"/>
              <a:buChar char="Ø"/>
            </a:pPr>
            <a:endParaRPr lang="en-US" sz="1000" b="1" dirty="0">
              <a:solidFill>
                <a:schemeClr val="bg1"/>
              </a:solidFill>
              <a:latin typeface="Garamond" panose="02020404030301010803" pitchFamily="18" charset="0"/>
            </a:endParaRPr>
          </a:p>
          <a:p>
            <a:pPr marL="171450" lvl="0" indent="-171450">
              <a:buFont typeface="Wingdings" panose="05000000000000000000" pitchFamily="2" charset="2"/>
              <a:buChar char="Ø"/>
            </a:pPr>
            <a:r>
              <a:rPr lang="en-US" sz="1200" b="1" dirty="0">
                <a:solidFill>
                  <a:schemeClr val="bg1"/>
                </a:solidFill>
                <a:latin typeface="Garamond" panose="02020404030301010803" pitchFamily="18" charset="0"/>
              </a:rPr>
              <a:t>The highest age among customers purchasing travel insurance is 34 years.</a:t>
            </a:r>
          </a:p>
          <a:p>
            <a:pPr marL="171450" lvl="0" indent="-171450">
              <a:buFont typeface="Wingdings" panose="05000000000000000000" pitchFamily="2" charset="2"/>
              <a:buChar char="Ø"/>
            </a:pPr>
            <a:endParaRPr lang="en-US" sz="1000" b="1" dirty="0">
              <a:solidFill>
                <a:schemeClr val="bg1"/>
              </a:solidFill>
              <a:latin typeface="Garamond" panose="02020404030301010803" pitchFamily="18" charset="0"/>
            </a:endParaRPr>
          </a:p>
          <a:p>
            <a:pPr marL="171450" lvl="0" indent="-171450">
              <a:buFont typeface="Wingdings" panose="05000000000000000000" pitchFamily="2" charset="2"/>
              <a:buChar char="Ø"/>
            </a:pPr>
            <a:r>
              <a:rPr lang="en-US" sz="1200" b="1" dirty="0">
                <a:solidFill>
                  <a:schemeClr val="bg1"/>
                </a:solidFill>
                <a:latin typeface="Garamond" panose="02020404030301010803" pitchFamily="18" charset="0"/>
              </a:rPr>
              <a:t>Notably the largest segment of purchaser of the travel insurance plan had no history of travelling abroad and were not frequent Flyer. </a:t>
            </a:r>
          </a:p>
          <a:p>
            <a:pPr marL="171450" lvl="0" indent="-171450">
              <a:buFont typeface="Wingdings" panose="05000000000000000000" pitchFamily="2" charset="2"/>
              <a:buChar char="Ø"/>
            </a:pPr>
            <a:endParaRPr lang="en-US" sz="1200" b="1" dirty="0">
              <a:solidFill>
                <a:schemeClr val="bg1"/>
              </a:solidFill>
              <a:latin typeface="Garamond" panose="02020404030301010803" pitchFamily="18" charset="0"/>
            </a:endParaRPr>
          </a:p>
          <a:p>
            <a:pPr marL="171450" lvl="0" indent="-171450">
              <a:buFont typeface="Wingdings" panose="05000000000000000000" pitchFamily="2" charset="2"/>
              <a:buChar char="Ø"/>
            </a:pPr>
            <a:r>
              <a:rPr lang="en-US" sz="1200" b="1" dirty="0">
                <a:solidFill>
                  <a:schemeClr val="bg1"/>
                </a:solidFill>
                <a:latin typeface="Garamond" panose="02020404030301010803" pitchFamily="18" charset="0"/>
              </a:rPr>
              <a:t>79% are not frequent fliers, out of which 23.7% has  purchased Travel Insurance.</a:t>
            </a:r>
            <a:endParaRPr lang="en-US" sz="1200" dirty="0">
              <a:solidFill>
                <a:schemeClr val="bg1"/>
              </a:solidFill>
            </a:endParaRPr>
          </a:p>
        </p:txBody>
      </p:sp>
      <p:sp>
        <p:nvSpPr>
          <p:cNvPr id="4" name="TextBox 3">
            <a:extLst>
              <a:ext uri="{FF2B5EF4-FFF2-40B4-BE49-F238E27FC236}">
                <a16:creationId xmlns:a16="http://schemas.microsoft.com/office/drawing/2014/main" id="{EA0B978B-CDE3-343A-B85C-26E2A39BAD27}"/>
              </a:ext>
            </a:extLst>
          </p:cNvPr>
          <p:cNvSpPr txBox="1"/>
          <p:nvPr/>
        </p:nvSpPr>
        <p:spPr>
          <a:xfrm>
            <a:off x="6607629" y="6496731"/>
            <a:ext cx="2449286" cy="400110"/>
          </a:xfrm>
          <a:prstGeom prst="rect">
            <a:avLst/>
          </a:prstGeom>
          <a:noFill/>
        </p:spPr>
        <p:txBody>
          <a:bodyPr wrap="square">
            <a:spAutoFit/>
          </a:bodyPr>
          <a:lstStyle/>
          <a:p>
            <a:r>
              <a:rPr lang="en-US" sz="2000" b="1" i="0" dirty="0">
                <a:solidFill>
                  <a:schemeClr val="accent1">
                    <a:lumMod val="75000"/>
                  </a:schemeClr>
                </a:solidFill>
                <a:effectLst/>
                <a:latin typeface="Garamond" panose="02020404030301010803" pitchFamily="18" charset="0"/>
              </a:rPr>
              <a:t>By </a:t>
            </a:r>
            <a:r>
              <a:rPr lang="en-US" sz="2000" b="1" dirty="0">
                <a:solidFill>
                  <a:schemeClr val="accent1">
                    <a:lumMod val="75000"/>
                  </a:schemeClr>
                </a:solidFill>
                <a:latin typeface="Garamond" panose="02020404030301010803" pitchFamily="18" charset="0"/>
              </a:rPr>
              <a:t>- </a:t>
            </a:r>
            <a:r>
              <a:rPr lang="en-US" sz="2000" b="1" i="0" dirty="0">
                <a:solidFill>
                  <a:schemeClr val="accent1">
                    <a:lumMod val="75000"/>
                  </a:schemeClr>
                </a:solidFill>
                <a:effectLst/>
                <a:latin typeface="Garamond" panose="02020404030301010803" pitchFamily="18" charset="0"/>
              </a:rPr>
              <a:t>Mehtaab Shaikh</a:t>
            </a:r>
            <a:endParaRPr lang="en-US" sz="2000" dirty="0">
              <a:latin typeface="Garamond" panose="02020404030301010803" pitchFamily="18" charset="0"/>
            </a:endParaRPr>
          </a:p>
        </p:txBody>
      </p:sp>
    </p:spTree>
    <p:extLst>
      <p:ext uri="{BB962C8B-B14F-4D97-AF65-F5344CB8AC3E}">
        <p14:creationId xmlns:p14="http://schemas.microsoft.com/office/powerpoint/2010/main" val="1822836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oup of icons of people and a globe&#10;&#10;Description automatically generated with medium confidence">
            <a:extLst>
              <a:ext uri="{FF2B5EF4-FFF2-40B4-BE49-F238E27FC236}">
                <a16:creationId xmlns:a16="http://schemas.microsoft.com/office/drawing/2014/main" id="{327333EF-56DB-DC8F-7D8E-93144657E48E}"/>
              </a:ext>
            </a:extLst>
          </p:cNvPr>
          <p:cNvPicPr>
            <a:picLocks noGrp="1" noChangeAspect="1"/>
          </p:cNvPicPr>
          <p:nvPr>
            <p:ph idx="1"/>
          </p:nvPr>
        </p:nvPicPr>
        <p:blipFill>
          <a:blip r:embed="rId2">
            <a:alphaModFix/>
            <a:extLst>
              <a:ext uri="{BEBA8EAE-BF5A-486C-A8C5-ECC9F3942E4B}">
                <a14:imgProps xmlns:a14="http://schemas.microsoft.com/office/drawing/2010/main">
                  <a14:imgLayer r:embed="rId3">
                    <a14:imgEffect>
                      <a14:saturation sat="97000"/>
                    </a14:imgEffect>
                  </a14:imgLayer>
                </a14:imgProps>
              </a:ext>
              <a:ext uri="{28A0092B-C50C-407E-A947-70E740481C1C}">
                <a14:useLocalDpi xmlns:a14="http://schemas.microsoft.com/office/drawing/2010/main" val="0"/>
              </a:ext>
            </a:extLst>
          </a:blip>
          <a:stretch>
            <a:fillRect/>
          </a:stretch>
        </p:blipFill>
        <p:spPr>
          <a:xfrm>
            <a:off x="382817" y="3547117"/>
            <a:ext cx="5169530" cy="3006524"/>
          </a:xfrm>
          <a:solidFill>
            <a:schemeClr val="accent1">
              <a:lumMod val="75000"/>
            </a:schemeClr>
          </a:solidFill>
        </p:spPr>
      </p:pic>
      <p:sp>
        <p:nvSpPr>
          <p:cNvPr id="3" name="Title 2">
            <a:extLst>
              <a:ext uri="{FF2B5EF4-FFF2-40B4-BE49-F238E27FC236}">
                <a16:creationId xmlns:a16="http://schemas.microsoft.com/office/drawing/2014/main" id="{8DDA04A3-6F06-5840-93DD-3C99D17971D2}"/>
              </a:ext>
            </a:extLst>
          </p:cNvPr>
          <p:cNvSpPr>
            <a:spLocks noGrp="1"/>
          </p:cNvSpPr>
          <p:nvPr>
            <p:ph type="title"/>
          </p:nvPr>
        </p:nvSpPr>
        <p:spPr>
          <a:xfrm>
            <a:off x="382817" y="933651"/>
            <a:ext cx="8378366" cy="2377232"/>
          </a:xfrm>
        </p:spPr>
        <p:txBody>
          <a:bodyPr>
            <a:noAutofit/>
          </a:bodyPr>
          <a:lstStyle/>
          <a:p>
            <a:br>
              <a:rPr lang="en-US" sz="2800" b="1" i="0" dirty="0">
                <a:solidFill>
                  <a:schemeClr val="accent1">
                    <a:lumMod val="75000"/>
                  </a:schemeClr>
                </a:solidFill>
                <a:effectLst/>
                <a:latin typeface="Garamond" panose="02020404030301010803" pitchFamily="18" charset="0"/>
              </a:rPr>
            </a:br>
            <a:r>
              <a:rPr lang="en-US" sz="2800" b="1" i="0" dirty="0">
                <a:solidFill>
                  <a:schemeClr val="accent1">
                    <a:lumMod val="75000"/>
                  </a:schemeClr>
                </a:solidFill>
                <a:effectLst/>
                <a:latin typeface="Garamond" panose="02020404030301010803" pitchFamily="18" charset="0"/>
                <a:ea typeface="ADLaM Display" panose="02010000000000000000" pitchFamily="2" charset="0"/>
                <a:cs typeface="ADLaM Display" panose="02010000000000000000" pitchFamily="2" charset="0"/>
              </a:rPr>
              <a:t>“Predictive Analysis for Travel Insurance” through Machine Learning</a:t>
            </a:r>
            <a:br>
              <a:rPr lang="en-US" sz="2800" b="1" i="0" dirty="0">
                <a:solidFill>
                  <a:schemeClr val="accent1">
                    <a:lumMod val="75000"/>
                  </a:schemeClr>
                </a:solidFill>
                <a:effectLst/>
                <a:latin typeface="Garamond" panose="02020404030301010803" pitchFamily="18" charset="0"/>
              </a:rPr>
            </a:br>
            <a:br>
              <a:rPr lang="en-US" sz="2800" b="1" i="0" dirty="0">
                <a:solidFill>
                  <a:schemeClr val="accent1">
                    <a:lumMod val="75000"/>
                  </a:schemeClr>
                </a:solidFill>
                <a:effectLst/>
                <a:latin typeface="Garamond" panose="02020404030301010803" pitchFamily="18" charset="0"/>
              </a:rPr>
            </a:br>
            <a:r>
              <a:rPr lang="en-US" sz="2800" b="1" i="0" dirty="0">
                <a:solidFill>
                  <a:schemeClr val="accent1">
                    <a:lumMod val="75000"/>
                  </a:schemeClr>
                </a:solidFill>
                <a:effectLst/>
                <a:latin typeface="Garamond" panose="02020404030301010803" pitchFamily="18" charset="0"/>
              </a:rPr>
              <a:t>						</a:t>
            </a:r>
            <a:r>
              <a:rPr lang="en-US" sz="2000" b="1" i="0" dirty="0">
                <a:solidFill>
                  <a:schemeClr val="accent1">
                    <a:lumMod val="75000"/>
                  </a:schemeClr>
                </a:solidFill>
                <a:effectLst/>
                <a:latin typeface="Garamond" panose="02020404030301010803" pitchFamily="18" charset="0"/>
              </a:rPr>
              <a:t>By </a:t>
            </a:r>
            <a:r>
              <a:rPr lang="en-US" sz="2000" b="1" dirty="0">
                <a:solidFill>
                  <a:schemeClr val="accent1">
                    <a:lumMod val="75000"/>
                  </a:schemeClr>
                </a:solidFill>
                <a:latin typeface="Garamond" panose="02020404030301010803" pitchFamily="18" charset="0"/>
              </a:rPr>
              <a:t>- </a:t>
            </a:r>
            <a:r>
              <a:rPr lang="en-US" sz="2000" b="1" i="0" dirty="0">
                <a:solidFill>
                  <a:schemeClr val="accent1">
                    <a:lumMod val="75000"/>
                  </a:schemeClr>
                </a:solidFill>
                <a:effectLst/>
                <a:latin typeface="Garamond" panose="02020404030301010803" pitchFamily="18" charset="0"/>
              </a:rPr>
              <a:t>Mehtaab Shaikh</a:t>
            </a:r>
            <a:endParaRPr lang="en-US" sz="2000" b="1" dirty="0">
              <a:solidFill>
                <a:schemeClr val="accent1">
                  <a:lumMod val="75000"/>
                </a:schemeClr>
              </a:solidFill>
              <a:latin typeface="Garamond" panose="02020404030301010803" pitchFamily="18" charset="0"/>
            </a:endParaRPr>
          </a:p>
        </p:txBody>
      </p:sp>
      <p:sp>
        <p:nvSpPr>
          <p:cNvPr id="7" name="TextBox 6">
            <a:extLst>
              <a:ext uri="{FF2B5EF4-FFF2-40B4-BE49-F238E27FC236}">
                <a16:creationId xmlns:a16="http://schemas.microsoft.com/office/drawing/2014/main" id="{CB5EAEAC-9938-C919-BF23-6D7BE51669B5}"/>
              </a:ext>
            </a:extLst>
          </p:cNvPr>
          <p:cNvSpPr txBox="1"/>
          <p:nvPr/>
        </p:nvSpPr>
        <p:spPr>
          <a:xfrm>
            <a:off x="1995249" y="304359"/>
            <a:ext cx="5021567" cy="523220"/>
          </a:xfrm>
          <a:prstGeom prst="rect">
            <a:avLst/>
          </a:prstGeom>
          <a:noFill/>
        </p:spPr>
        <p:txBody>
          <a:bodyPr wrap="square" rtlCol="0">
            <a:spAutoFit/>
          </a:bodyPr>
          <a:lstStyle/>
          <a:p>
            <a:pPr algn="ct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LaM Display" panose="02010000000000000000" pitchFamily="2" charset="0"/>
                <a:ea typeface="ADLaM Display" panose="02010000000000000000" pitchFamily="2" charset="0"/>
                <a:cs typeface="ADLaM Display" panose="02010000000000000000" pitchFamily="2" charset="0"/>
              </a:rPr>
              <a:t>CAPSTONE PROJECT</a:t>
            </a:r>
          </a:p>
        </p:txBody>
      </p:sp>
      <p:sp>
        <p:nvSpPr>
          <p:cNvPr id="8" name="Slide Number Placeholder 7">
            <a:extLst>
              <a:ext uri="{FF2B5EF4-FFF2-40B4-BE49-F238E27FC236}">
                <a16:creationId xmlns:a16="http://schemas.microsoft.com/office/drawing/2014/main" id="{59690BF2-6006-F0C1-AA61-ABD122F88E27}"/>
              </a:ext>
            </a:extLst>
          </p:cNvPr>
          <p:cNvSpPr>
            <a:spLocks noGrp="1"/>
          </p:cNvSpPr>
          <p:nvPr>
            <p:ph type="sldNum" sz="quarter" idx="12"/>
          </p:nvPr>
        </p:nvSpPr>
        <p:spPr/>
        <p:txBody>
          <a:bodyPr/>
          <a:lstStyle/>
          <a:p>
            <a:fld id="{48F63A3B-78C7-47BE-AE5E-E10140E04643}" type="slidenum">
              <a:rPr lang="en-US" smtClean="0"/>
              <a:t>2</a:t>
            </a:fld>
            <a:endParaRPr lang="en-US"/>
          </a:p>
        </p:txBody>
      </p:sp>
      <p:pic>
        <p:nvPicPr>
          <p:cNvPr id="9" name="Picture 8">
            <a:extLst>
              <a:ext uri="{FF2B5EF4-FFF2-40B4-BE49-F238E27FC236}">
                <a16:creationId xmlns:a16="http://schemas.microsoft.com/office/drawing/2014/main" id="{914C6383-86E6-8D72-5180-0EDD4EB623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2347" y="3547117"/>
            <a:ext cx="3208836" cy="3006524"/>
          </a:xfrm>
          <a:prstGeom prst="rect">
            <a:avLst/>
          </a:prstGeom>
        </p:spPr>
      </p:pic>
    </p:spTree>
    <p:extLst>
      <p:ext uri="{BB962C8B-B14F-4D97-AF65-F5344CB8AC3E}">
        <p14:creationId xmlns:p14="http://schemas.microsoft.com/office/powerpoint/2010/main" val="3613454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6AA7F-57A2-859B-16F1-549B3EDE2623}"/>
              </a:ext>
            </a:extLst>
          </p:cNvPr>
          <p:cNvSpPr>
            <a:spLocks noGrp="1"/>
          </p:cNvSpPr>
          <p:nvPr>
            <p:ph type="title"/>
          </p:nvPr>
        </p:nvSpPr>
        <p:spPr>
          <a:xfrm>
            <a:off x="628650" y="365759"/>
            <a:ext cx="7886700" cy="462013"/>
          </a:xfrm>
        </p:spPr>
        <p:txBody>
          <a:bodyPr>
            <a:normAutofit fontScale="90000"/>
          </a:bodyPr>
          <a:lstStyle/>
          <a:p>
            <a:pPr algn="ctr"/>
            <a:br>
              <a:rPr lang="en-US" sz="2400" b="1"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br>
            <a:r>
              <a:rPr lang="en-US" sz="31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LaM Display" panose="02010000000000000000" pitchFamily="2" charset="0"/>
                <a:ea typeface="ADLaM Display" panose="02010000000000000000" pitchFamily="2" charset="0"/>
                <a:cs typeface="ADLaM Display" panose="02010000000000000000" pitchFamily="2" charset="0"/>
              </a:rPr>
              <a:t>Recommendation</a:t>
            </a:r>
            <a:br>
              <a:rPr lang="en-US" sz="1400" dirty="0"/>
            </a:br>
            <a:br>
              <a:rPr lang="en-US" sz="1400" dirty="0"/>
            </a:br>
            <a:endParaRPr lang="en-US" sz="1400" dirty="0"/>
          </a:p>
        </p:txBody>
      </p:sp>
      <p:graphicFrame>
        <p:nvGraphicFramePr>
          <p:cNvPr id="13" name="Content Placeholder 12">
            <a:extLst>
              <a:ext uri="{FF2B5EF4-FFF2-40B4-BE49-F238E27FC236}">
                <a16:creationId xmlns:a16="http://schemas.microsoft.com/office/drawing/2014/main" id="{34091B83-3D9F-B1A9-FF46-DFCBBD4986B0}"/>
              </a:ext>
            </a:extLst>
          </p:cNvPr>
          <p:cNvGraphicFramePr>
            <a:graphicFrameLocks noGrp="1"/>
          </p:cNvGraphicFramePr>
          <p:nvPr>
            <p:ph idx="1"/>
            <p:extLst>
              <p:ext uri="{D42A27DB-BD31-4B8C-83A1-F6EECF244321}">
                <p14:modId xmlns:p14="http://schemas.microsoft.com/office/powerpoint/2010/main" val="4072047889"/>
              </p:ext>
            </p:extLst>
          </p:nvPr>
        </p:nvGraphicFramePr>
        <p:xfrm>
          <a:off x="535706" y="1091289"/>
          <a:ext cx="8072588" cy="54009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2602212-2649-BE77-A12F-3E2A9115679A}"/>
              </a:ext>
            </a:extLst>
          </p:cNvPr>
          <p:cNvSpPr txBox="1"/>
          <p:nvPr/>
        </p:nvSpPr>
        <p:spPr>
          <a:xfrm>
            <a:off x="6640286" y="6457890"/>
            <a:ext cx="2503714" cy="400110"/>
          </a:xfrm>
          <a:prstGeom prst="rect">
            <a:avLst/>
          </a:prstGeom>
          <a:noFill/>
        </p:spPr>
        <p:txBody>
          <a:bodyPr wrap="square">
            <a:spAutoFit/>
          </a:bodyPr>
          <a:lstStyle/>
          <a:p>
            <a:r>
              <a:rPr lang="en-US" sz="2000" b="1" i="0" dirty="0">
                <a:solidFill>
                  <a:schemeClr val="accent1">
                    <a:lumMod val="75000"/>
                  </a:schemeClr>
                </a:solidFill>
                <a:effectLst/>
                <a:latin typeface="Garamond" panose="02020404030301010803" pitchFamily="18" charset="0"/>
              </a:rPr>
              <a:t>By </a:t>
            </a:r>
            <a:r>
              <a:rPr lang="en-US" sz="2000" b="1" dirty="0">
                <a:solidFill>
                  <a:schemeClr val="accent1">
                    <a:lumMod val="75000"/>
                  </a:schemeClr>
                </a:solidFill>
                <a:latin typeface="Garamond" panose="02020404030301010803" pitchFamily="18" charset="0"/>
              </a:rPr>
              <a:t>- </a:t>
            </a:r>
            <a:r>
              <a:rPr lang="en-US" sz="2000" b="1" i="0" dirty="0">
                <a:solidFill>
                  <a:schemeClr val="accent1">
                    <a:lumMod val="75000"/>
                  </a:schemeClr>
                </a:solidFill>
                <a:effectLst/>
                <a:latin typeface="Garamond" panose="02020404030301010803" pitchFamily="18" charset="0"/>
              </a:rPr>
              <a:t>Mehtaab Shaikh</a:t>
            </a:r>
            <a:endParaRPr lang="en-US" sz="2000" dirty="0">
              <a:latin typeface="Garamond" panose="02020404030301010803" pitchFamily="18" charset="0"/>
            </a:endParaRPr>
          </a:p>
        </p:txBody>
      </p:sp>
    </p:spTree>
    <p:extLst>
      <p:ext uri="{BB962C8B-B14F-4D97-AF65-F5344CB8AC3E}">
        <p14:creationId xmlns:p14="http://schemas.microsoft.com/office/powerpoint/2010/main" val="64619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ue background with words&#10;&#10;Description automatically generated">
            <a:extLst>
              <a:ext uri="{FF2B5EF4-FFF2-40B4-BE49-F238E27FC236}">
                <a16:creationId xmlns:a16="http://schemas.microsoft.com/office/drawing/2014/main" id="{DEC1AC09-1746-8072-AE06-56285E972F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27107"/>
            <a:ext cx="9144001" cy="2930893"/>
          </a:xfrm>
          <a:prstGeom prst="rect">
            <a:avLst/>
          </a:prstGeom>
        </p:spPr>
      </p:pic>
      <p:pic>
        <p:nvPicPr>
          <p:cNvPr id="11" name="Picture 10" descr="A handshake and text&#10;&#10;Description automatically generated">
            <a:extLst>
              <a:ext uri="{FF2B5EF4-FFF2-40B4-BE49-F238E27FC236}">
                <a16:creationId xmlns:a16="http://schemas.microsoft.com/office/drawing/2014/main" id="{D14C8FAB-18EA-7BD0-61D8-435C9BFF3E99}"/>
              </a:ext>
            </a:extLst>
          </p:cNvPr>
          <p:cNvPicPr>
            <a:picLocks noChangeAspect="1"/>
          </p:cNvPicPr>
          <p:nvPr/>
        </p:nvPicPr>
        <p:blipFill>
          <a:blip r:embed="rId3">
            <a:alphaModFix amt="43000"/>
            <a:extLst>
              <a:ext uri="{28A0092B-C50C-407E-A947-70E740481C1C}">
                <a14:useLocalDpi xmlns:a14="http://schemas.microsoft.com/office/drawing/2010/main" val="0"/>
              </a:ext>
            </a:extLst>
          </a:blip>
          <a:stretch>
            <a:fillRect/>
          </a:stretch>
        </p:blipFill>
        <p:spPr>
          <a:xfrm>
            <a:off x="46567" y="-1"/>
            <a:ext cx="9097433" cy="3850105"/>
          </a:xfrm>
          <a:prstGeom prst="rect">
            <a:avLst/>
          </a:prstGeom>
        </p:spPr>
      </p:pic>
      <p:sp>
        <p:nvSpPr>
          <p:cNvPr id="3" name="TextBox 2">
            <a:extLst>
              <a:ext uri="{FF2B5EF4-FFF2-40B4-BE49-F238E27FC236}">
                <a16:creationId xmlns:a16="http://schemas.microsoft.com/office/drawing/2014/main" id="{C4253387-0F63-8BAE-C956-05928C62224D}"/>
              </a:ext>
            </a:extLst>
          </p:cNvPr>
          <p:cNvSpPr txBox="1"/>
          <p:nvPr/>
        </p:nvSpPr>
        <p:spPr>
          <a:xfrm>
            <a:off x="6629400" y="3526997"/>
            <a:ext cx="2514600" cy="400110"/>
          </a:xfrm>
          <a:prstGeom prst="rect">
            <a:avLst/>
          </a:prstGeom>
          <a:noFill/>
        </p:spPr>
        <p:txBody>
          <a:bodyPr wrap="square">
            <a:spAutoFit/>
          </a:bodyPr>
          <a:lstStyle/>
          <a:p>
            <a:r>
              <a:rPr lang="en-US" sz="2000" b="1" i="0" dirty="0">
                <a:solidFill>
                  <a:schemeClr val="accent1">
                    <a:lumMod val="75000"/>
                  </a:schemeClr>
                </a:solidFill>
                <a:effectLst/>
                <a:latin typeface="Garamond" panose="02020404030301010803" pitchFamily="18" charset="0"/>
              </a:rPr>
              <a:t>By </a:t>
            </a:r>
            <a:r>
              <a:rPr lang="en-US" sz="2000" b="1" dirty="0">
                <a:solidFill>
                  <a:schemeClr val="accent1">
                    <a:lumMod val="75000"/>
                  </a:schemeClr>
                </a:solidFill>
                <a:latin typeface="Garamond" panose="02020404030301010803" pitchFamily="18" charset="0"/>
              </a:rPr>
              <a:t>- </a:t>
            </a:r>
            <a:r>
              <a:rPr lang="en-US" sz="2000" b="1" i="0" dirty="0">
                <a:solidFill>
                  <a:schemeClr val="accent1">
                    <a:lumMod val="75000"/>
                  </a:schemeClr>
                </a:solidFill>
                <a:effectLst/>
                <a:latin typeface="Garamond" panose="02020404030301010803" pitchFamily="18" charset="0"/>
              </a:rPr>
              <a:t>Mehtaab Shaikh</a:t>
            </a:r>
            <a:endParaRPr lang="en-US" sz="2000" dirty="0">
              <a:latin typeface="Garamond" panose="02020404030301010803" pitchFamily="18" charset="0"/>
            </a:endParaRPr>
          </a:p>
        </p:txBody>
      </p:sp>
    </p:spTree>
    <p:extLst>
      <p:ext uri="{BB962C8B-B14F-4D97-AF65-F5344CB8AC3E}">
        <p14:creationId xmlns:p14="http://schemas.microsoft.com/office/powerpoint/2010/main" val="208232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CBED6-C5C3-05CF-501D-D5CF856CD533}"/>
              </a:ext>
            </a:extLst>
          </p:cNvPr>
          <p:cNvSpPr>
            <a:spLocks noGrp="1"/>
          </p:cNvSpPr>
          <p:nvPr>
            <p:ph type="title"/>
          </p:nvPr>
        </p:nvSpPr>
        <p:spPr>
          <a:xfrm>
            <a:off x="628650" y="365127"/>
            <a:ext cx="7886700" cy="410378"/>
          </a:xfrm>
        </p:spPr>
        <p:txBody>
          <a:bodyPr>
            <a:normAutofit fontScale="90000"/>
          </a:bodyPr>
          <a:lstStyle/>
          <a:p>
            <a:pPr algn="ctr"/>
            <a:r>
              <a:rPr lang="en-US" sz="1200" b="1" i="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LaM Display" panose="02010000000000000000" pitchFamily="2" charset="0"/>
                <a:ea typeface="ADLaM Display" panose="02010000000000000000" pitchFamily="2" charset="0"/>
                <a:cs typeface="ADLaM Display" panose="02010000000000000000" pitchFamily="2" charset="0"/>
              </a:rPr>
              <a:t> </a:t>
            </a:r>
            <a:r>
              <a:rPr lang="en-US" sz="3100" b="1" i="0"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LaM Display" panose="02010000000000000000" pitchFamily="2" charset="0"/>
                <a:ea typeface="ADLaM Display" panose="02010000000000000000" pitchFamily="2" charset="0"/>
                <a:cs typeface="ADLaM Display" panose="02010000000000000000" pitchFamily="2" charset="0"/>
              </a:rPr>
              <a:t>Introduction</a:t>
            </a:r>
            <a:r>
              <a:rPr lang="en-US" sz="3100" b="1" i="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LaM Display" panose="02010000000000000000" pitchFamily="2" charset="0"/>
                <a:ea typeface="ADLaM Display" panose="02010000000000000000" pitchFamily="2" charset="0"/>
                <a:cs typeface="ADLaM Display" panose="02010000000000000000" pitchFamily="2" charset="0"/>
              </a:rPr>
              <a:t> </a:t>
            </a:r>
            <a:endParaRPr lang="en-US" sz="31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LaM Display" panose="02010000000000000000" pitchFamily="2" charset="0"/>
              <a:ea typeface="ADLaM Display" panose="02010000000000000000" pitchFamily="2" charset="0"/>
              <a:cs typeface="ADLaM Display" panose="02010000000000000000" pitchFamily="2" charset="0"/>
            </a:endParaRPr>
          </a:p>
        </p:txBody>
      </p:sp>
      <p:graphicFrame>
        <p:nvGraphicFramePr>
          <p:cNvPr id="5" name="Content Placeholder 2">
            <a:extLst>
              <a:ext uri="{FF2B5EF4-FFF2-40B4-BE49-F238E27FC236}">
                <a16:creationId xmlns:a16="http://schemas.microsoft.com/office/drawing/2014/main" id="{10F855AB-654B-9FD7-9D6F-BB5F798C6FB7}"/>
              </a:ext>
            </a:extLst>
          </p:cNvPr>
          <p:cNvGraphicFramePr>
            <a:graphicFrameLocks noGrp="1"/>
          </p:cNvGraphicFramePr>
          <p:nvPr>
            <p:ph idx="1"/>
            <p:extLst>
              <p:ext uri="{D42A27DB-BD31-4B8C-83A1-F6EECF244321}">
                <p14:modId xmlns:p14="http://schemas.microsoft.com/office/powerpoint/2010/main" val="3191716960"/>
              </p:ext>
            </p:extLst>
          </p:nvPr>
        </p:nvGraphicFramePr>
        <p:xfrm>
          <a:off x="496904" y="1010653"/>
          <a:ext cx="8146582" cy="52938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27226465-F4EA-D438-E3D2-1B7157F68632}"/>
              </a:ext>
            </a:extLst>
          </p:cNvPr>
          <p:cNvSpPr txBox="1"/>
          <p:nvPr/>
        </p:nvSpPr>
        <p:spPr>
          <a:xfrm>
            <a:off x="6640285" y="6339639"/>
            <a:ext cx="2503715" cy="409503"/>
          </a:xfrm>
          <a:prstGeom prst="rect">
            <a:avLst/>
          </a:prstGeom>
          <a:noFill/>
        </p:spPr>
        <p:txBody>
          <a:bodyPr wrap="square" rtlCol="0">
            <a:spAutoFit/>
          </a:bodyPr>
          <a:lstStyle/>
          <a:p>
            <a:r>
              <a:rPr lang="en-US" sz="2000" b="1" i="0" dirty="0">
                <a:solidFill>
                  <a:schemeClr val="accent1">
                    <a:lumMod val="75000"/>
                  </a:schemeClr>
                </a:solidFill>
                <a:effectLst/>
                <a:latin typeface="Garamond" panose="02020404030301010803" pitchFamily="18" charset="0"/>
              </a:rPr>
              <a:t>By </a:t>
            </a:r>
            <a:r>
              <a:rPr lang="en-US" sz="2000" b="1" dirty="0">
                <a:solidFill>
                  <a:schemeClr val="accent1">
                    <a:lumMod val="75000"/>
                  </a:schemeClr>
                </a:solidFill>
                <a:latin typeface="Garamond" panose="02020404030301010803" pitchFamily="18" charset="0"/>
              </a:rPr>
              <a:t>- </a:t>
            </a:r>
            <a:r>
              <a:rPr lang="en-US" sz="2000" b="1" i="0" dirty="0">
                <a:solidFill>
                  <a:schemeClr val="accent1">
                    <a:lumMod val="75000"/>
                  </a:schemeClr>
                </a:solidFill>
                <a:effectLst/>
                <a:latin typeface="Garamond" panose="02020404030301010803" pitchFamily="18" charset="0"/>
              </a:rPr>
              <a:t>Mehtaab Shaikh</a:t>
            </a:r>
            <a:endParaRPr lang="en-US" sz="2000" dirty="0">
              <a:latin typeface="Garamond" panose="02020404030301010803" pitchFamily="18" charset="0"/>
            </a:endParaRPr>
          </a:p>
        </p:txBody>
      </p:sp>
    </p:spTree>
    <p:extLst>
      <p:ext uri="{BB962C8B-B14F-4D97-AF65-F5344CB8AC3E}">
        <p14:creationId xmlns:p14="http://schemas.microsoft.com/office/powerpoint/2010/main" val="391680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B19D9-417B-E476-C893-52A72A358EE2}"/>
              </a:ext>
            </a:extLst>
          </p:cNvPr>
          <p:cNvSpPr>
            <a:spLocks noGrp="1"/>
          </p:cNvSpPr>
          <p:nvPr>
            <p:ph type="title"/>
          </p:nvPr>
        </p:nvSpPr>
        <p:spPr>
          <a:xfrm>
            <a:off x="628650" y="365126"/>
            <a:ext cx="7886700" cy="510773"/>
          </a:xfrm>
        </p:spPr>
        <p:txBody>
          <a:bodyPr>
            <a:noAutofit/>
          </a:bodyPr>
          <a:lstStyle/>
          <a:p>
            <a:pPr marL="0" indent="0" algn="ctr">
              <a:spcBef>
                <a:spcPts val="0"/>
              </a:spcBef>
            </a:pP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LaM Display" panose="02010000000000000000" pitchFamily="2" charset="0"/>
                <a:ea typeface="ADLaM Display" panose="02010000000000000000" pitchFamily="2" charset="0"/>
                <a:cs typeface="ADLaM Display" panose="02010000000000000000" pitchFamily="2" charset="0"/>
              </a:rPr>
              <a:t>Importance of Travel Insurance</a:t>
            </a:r>
            <a:endPar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LaM Display" panose="02010000000000000000" pitchFamily="2" charset="0"/>
              <a:ea typeface="ADLaM Display" panose="02010000000000000000" pitchFamily="2" charset="0"/>
              <a:cs typeface="ADLaM Display" panose="02010000000000000000" pitchFamily="2" charset="0"/>
            </a:endParaRPr>
          </a:p>
        </p:txBody>
      </p:sp>
      <p:graphicFrame>
        <p:nvGraphicFramePr>
          <p:cNvPr id="4" name="Content Placeholder 3">
            <a:extLst>
              <a:ext uri="{FF2B5EF4-FFF2-40B4-BE49-F238E27FC236}">
                <a16:creationId xmlns:a16="http://schemas.microsoft.com/office/drawing/2014/main" id="{9A275969-D0EF-262A-FBFE-06FC638E28F0}"/>
              </a:ext>
            </a:extLst>
          </p:cNvPr>
          <p:cNvGraphicFramePr>
            <a:graphicFrameLocks noGrp="1"/>
          </p:cNvGraphicFramePr>
          <p:nvPr>
            <p:ph idx="1"/>
            <p:extLst>
              <p:ext uri="{D42A27DB-BD31-4B8C-83A1-F6EECF244321}">
                <p14:modId xmlns:p14="http://schemas.microsoft.com/office/powerpoint/2010/main" val="1939263003"/>
              </p:ext>
            </p:extLst>
          </p:nvPr>
        </p:nvGraphicFramePr>
        <p:xfrm>
          <a:off x="375385" y="1078029"/>
          <a:ext cx="8354729" cy="41388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B55CF583-F09B-ACDF-341A-D91EC3E4EFEE}"/>
              </a:ext>
            </a:extLst>
          </p:cNvPr>
          <p:cNvSpPr txBox="1"/>
          <p:nvPr/>
        </p:nvSpPr>
        <p:spPr>
          <a:xfrm>
            <a:off x="539015" y="5313841"/>
            <a:ext cx="8123721" cy="1015663"/>
          </a:xfrm>
          <a:prstGeom prst="rect">
            <a:avLst/>
          </a:prstGeom>
          <a:noFill/>
        </p:spPr>
        <p:txBody>
          <a:bodyPr wrap="square" rtlCol="0">
            <a:spAutoFit/>
          </a:bodyPr>
          <a:lstStyle/>
          <a:p>
            <a:pPr lvl="0"/>
            <a:r>
              <a:rPr lang="en-US" sz="2000" i="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Join us as we explore how smart algorithms can provide a more secure and personalized travel coverage experience.</a:t>
            </a:r>
            <a:br>
              <a:rPr lang="en-US" sz="20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br>
            <a:endParaRPr lang="en-US" sz="20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E3985D30-1C8A-3C11-7687-5FCA9860C3AE}"/>
              </a:ext>
            </a:extLst>
          </p:cNvPr>
          <p:cNvSpPr txBox="1"/>
          <p:nvPr/>
        </p:nvSpPr>
        <p:spPr>
          <a:xfrm>
            <a:off x="6596744" y="6399807"/>
            <a:ext cx="2547256" cy="400110"/>
          </a:xfrm>
          <a:prstGeom prst="rect">
            <a:avLst/>
          </a:prstGeom>
          <a:noFill/>
        </p:spPr>
        <p:txBody>
          <a:bodyPr wrap="square">
            <a:spAutoFit/>
          </a:bodyPr>
          <a:lstStyle/>
          <a:p>
            <a:r>
              <a:rPr lang="en-US" sz="2000" b="1" i="0" dirty="0">
                <a:solidFill>
                  <a:schemeClr val="accent1">
                    <a:lumMod val="75000"/>
                  </a:schemeClr>
                </a:solidFill>
                <a:effectLst/>
                <a:latin typeface="Garamond" panose="02020404030301010803" pitchFamily="18" charset="0"/>
              </a:rPr>
              <a:t>By </a:t>
            </a:r>
            <a:r>
              <a:rPr lang="en-US" sz="2000" b="1" dirty="0">
                <a:solidFill>
                  <a:schemeClr val="accent1">
                    <a:lumMod val="75000"/>
                  </a:schemeClr>
                </a:solidFill>
                <a:latin typeface="Garamond" panose="02020404030301010803" pitchFamily="18" charset="0"/>
              </a:rPr>
              <a:t>- </a:t>
            </a:r>
            <a:r>
              <a:rPr lang="en-US" sz="2000" b="1" i="0" dirty="0">
                <a:solidFill>
                  <a:schemeClr val="accent1">
                    <a:lumMod val="75000"/>
                  </a:schemeClr>
                </a:solidFill>
                <a:effectLst/>
                <a:latin typeface="Garamond" panose="02020404030301010803" pitchFamily="18" charset="0"/>
              </a:rPr>
              <a:t>Mehtaab Shaikh</a:t>
            </a:r>
            <a:endParaRPr lang="en-US" sz="2000" dirty="0">
              <a:latin typeface="Garamond" panose="02020404030301010803" pitchFamily="18" charset="0"/>
            </a:endParaRPr>
          </a:p>
        </p:txBody>
      </p:sp>
    </p:spTree>
    <p:extLst>
      <p:ext uri="{BB962C8B-B14F-4D97-AF65-F5344CB8AC3E}">
        <p14:creationId xmlns:p14="http://schemas.microsoft.com/office/powerpoint/2010/main" val="140250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DFFB53-6350-6E5C-B207-F749477E8E5B}"/>
              </a:ext>
            </a:extLst>
          </p:cNvPr>
          <p:cNvSpPr>
            <a:spLocks noGrp="1"/>
          </p:cNvSpPr>
          <p:nvPr>
            <p:ph type="title"/>
          </p:nvPr>
        </p:nvSpPr>
        <p:spPr>
          <a:xfrm>
            <a:off x="628650" y="279133"/>
            <a:ext cx="7886700" cy="741146"/>
          </a:xfrm>
        </p:spPr>
        <p:txBody>
          <a:bodyPr>
            <a:normAutofit/>
          </a:bodyPr>
          <a:lstStyle/>
          <a:p>
            <a:pPr algn="ctr"/>
            <a:r>
              <a:rPr lang="en-US" sz="2800" b="1" i="0"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LaM Display" panose="02010000000000000000" pitchFamily="2" charset="0"/>
                <a:ea typeface="ADLaM Display" panose="02010000000000000000" pitchFamily="2" charset="0"/>
                <a:cs typeface="ADLaM Display" panose="02010000000000000000" pitchFamily="2" charset="0"/>
              </a:rPr>
              <a:t>Overview of Machine Learning</a:t>
            </a:r>
            <a:endPar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LaM Display" panose="02010000000000000000" pitchFamily="2" charset="0"/>
              <a:ea typeface="ADLaM Display" panose="02010000000000000000" pitchFamily="2" charset="0"/>
              <a:cs typeface="ADLaM Display" panose="02010000000000000000" pitchFamily="2" charset="0"/>
            </a:endParaRPr>
          </a:p>
        </p:txBody>
      </p:sp>
      <p:graphicFrame>
        <p:nvGraphicFramePr>
          <p:cNvPr id="6" name="Content Placeholder 5">
            <a:extLst>
              <a:ext uri="{FF2B5EF4-FFF2-40B4-BE49-F238E27FC236}">
                <a16:creationId xmlns:a16="http://schemas.microsoft.com/office/drawing/2014/main" id="{FE996DDA-8331-3629-4BF6-917C59F58DDF}"/>
              </a:ext>
            </a:extLst>
          </p:cNvPr>
          <p:cNvGraphicFramePr>
            <a:graphicFrameLocks noGrp="1"/>
          </p:cNvGraphicFramePr>
          <p:nvPr>
            <p:ph idx="1"/>
            <p:extLst>
              <p:ext uri="{D42A27DB-BD31-4B8C-83A1-F6EECF244321}">
                <p14:modId xmlns:p14="http://schemas.microsoft.com/office/powerpoint/2010/main" val="3758251992"/>
              </p:ext>
            </p:extLst>
          </p:nvPr>
        </p:nvGraphicFramePr>
        <p:xfrm>
          <a:off x="628650" y="1222408"/>
          <a:ext cx="7886700" cy="5034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7CD6302E-5A39-F389-3390-481C13B40723}"/>
              </a:ext>
            </a:extLst>
          </p:cNvPr>
          <p:cNvSpPr txBox="1"/>
          <p:nvPr/>
        </p:nvSpPr>
        <p:spPr>
          <a:xfrm>
            <a:off x="6672943" y="6458550"/>
            <a:ext cx="2471057" cy="399450"/>
          </a:xfrm>
          <a:prstGeom prst="rect">
            <a:avLst/>
          </a:prstGeom>
          <a:noFill/>
        </p:spPr>
        <p:txBody>
          <a:bodyPr wrap="square">
            <a:spAutoFit/>
          </a:bodyPr>
          <a:lstStyle/>
          <a:p>
            <a:r>
              <a:rPr lang="en-US" sz="2000" b="1" i="0" dirty="0">
                <a:solidFill>
                  <a:schemeClr val="accent1">
                    <a:lumMod val="75000"/>
                  </a:schemeClr>
                </a:solidFill>
                <a:effectLst/>
                <a:latin typeface="Garamond" panose="02020404030301010803" pitchFamily="18" charset="0"/>
              </a:rPr>
              <a:t>By </a:t>
            </a:r>
            <a:r>
              <a:rPr lang="en-US" sz="2000" b="1" dirty="0">
                <a:solidFill>
                  <a:schemeClr val="accent1">
                    <a:lumMod val="75000"/>
                  </a:schemeClr>
                </a:solidFill>
                <a:latin typeface="Garamond" panose="02020404030301010803" pitchFamily="18" charset="0"/>
              </a:rPr>
              <a:t>- </a:t>
            </a:r>
            <a:r>
              <a:rPr lang="en-US" sz="2000" b="1" i="0" dirty="0">
                <a:solidFill>
                  <a:schemeClr val="accent1">
                    <a:lumMod val="75000"/>
                  </a:schemeClr>
                </a:solidFill>
                <a:effectLst/>
                <a:latin typeface="Garamond" panose="02020404030301010803" pitchFamily="18" charset="0"/>
              </a:rPr>
              <a:t>Mehtaab Shaikh</a:t>
            </a:r>
            <a:endParaRPr lang="en-US" sz="2000" dirty="0">
              <a:latin typeface="Garamond" panose="02020404030301010803" pitchFamily="18" charset="0"/>
            </a:endParaRPr>
          </a:p>
        </p:txBody>
      </p:sp>
    </p:spTree>
    <p:extLst>
      <p:ext uri="{BB962C8B-B14F-4D97-AF65-F5344CB8AC3E}">
        <p14:creationId xmlns:p14="http://schemas.microsoft.com/office/powerpoint/2010/main" val="1789432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93368-5D19-6D4E-B350-D05F6260FA1F}"/>
              </a:ext>
            </a:extLst>
          </p:cNvPr>
          <p:cNvSpPr>
            <a:spLocks noGrp="1"/>
          </p:cNvSpPr>
          <p:nvPr>
            <p:ph type="title"/>
          </p:nvPr>
        </p:nvSpPr>
        <p:spPr>
          <a:xfrm>
            <a:off x="628650" y="365127"/>
            <a:ext cx="7886700" cy="578150"/>
          </a:xfrm>
        </p:spPr>
        <p:txBody>
          <a:bodyPr>
            <a:noAutofit/>
          </a:bodyPr>
          <a:lstStyle/>
          <a:p>
            <a:pPr algn="ctr"/>
            <a:b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LaM Display" panose="02010000000000000000" pitchFamily="2" charset="0"/>
                <a:ea typeface="ADLaM Display" panose="02010000000000000000" pitchFamily="2" charset="0"/>
                <a:cs typeface="ADLaM Display" panose="02010000000000000000" pitchFamily="2" charset="0"/>
              </a:rPr>
            </a:br>
            <a:r>
              <a:rPr lang="en-US" sz="2800" b="1" i="0"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LaM Display" panose="02010000000000000000" pitchFamily="2" charset="0"/>
                <a:ea typeface="ADLaM Display" panose="02010000000000000000" pitchFamily="2" charset="0"/>
                <a:cs typeface="ADLaM Display" panose="02010000000000000000" pitchFamily="2" charset="0"/>
              </a:rPr>
              <a:t> </a:t>
            </a:r>
            <a:br>
              <a:rPr lang="en-US" sz="2800" b="1" i="0"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LaM Display" panose="02010000000000000000" pitchFamily="2" charset="0"/>
                <a:ea typeface="ADLaM Display" panose="02010000000000000000" pitchFamily="2" charset="0"/>
                <a:cs typeface="ADLaM Display" panose="02010000000000000000" pitchFamily="2" charset="0"/>
              </a:rPr>
            </a:br>
            <a:r>
              <a:rPr lang="en-US" sz="2800" b="1" i="0"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LaM Display" panose="02010000000000000000" pitchFamily="2" charset="0"/>
                <a:ea typeface="ADLaM Display" panose="02010000000000000000" pitchFamily="2" charset="0"/>
                <a:cs typeface="ADLaM Display" panose="02010000000000000000" pitchFamily="2" charset="0"/>
              </a:rPr>
              <a:t>Data Collection</a:t>
            </a:r>
            <a:r>
              <a:rPr lang="en-US" sz="2800" b="1" i="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LaM Display" panose="02010000000000000000" pitchFamily="2" charset="0"/>
                <a:ea typeface="ADLaM Display" panose="02010000000000000000" pitchFamily="2" charset="0"/>
                <a:cs typeface="ADLaM Display" panose="02010000000000000000" pitchFamily="2" charset="0"/>
              </a:rPr>
              <a:t> </a:t>
            </a:r>
            <a:br>
              <a:rPr lang="en-US" sz="2800" b="1" i="0"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LaM Display" panose="02010000000000000000" pitchFamily="2" charset="0"/>
                <a:ea typeface="ADLaM Display" panose="02010000000000000000" pitchFamily="2" charset="0"/>
                <a:cs typeface="ADLaM Display" panose="02010000000000000000" pitchFamily="2" charset="0"/>
              </a:rPr>
            </a:br>
            <a:br>
              <a:rPr lang="en-US" sz="2800" b="1" i="0"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LaM Display" panose="02010000000000000000" pitchFamily="2" charset="0"/>
                <a:ea typeface="ADLaM Display" panose="02010000000000000000" pitchFamily="2" charset="0"/>
                <a:cs typeface="ADLaM Display" panose="02010000000000000000" pitchFamily="2" charset="0"/>
              </a:rPr>
            </a:br>
            <a:endPar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5" name="Picture 14" descr="Network Technology Background">
            <a:extLst>
              <a:ext uri="{FF2B5EF4-FFF2-40B4-BE49-F238E27FC236}">
                <a16:creationId xmlns:a16="http://schemas.microsoft.com/office/drawing/2014/main" id="{D7467C4B-A7B5-A17F-9CD8-432E5A36B3F1}"/>
              </a:ext>
            </a:extLst>
          </p:cNvPr>
          <p:cNvPicPr>
            <a:picLocks noChangeAspect="1"/>
          </p:cNvPicPr>
          <p:nvPr/>
        </p:nvPicPr>
        <p:blipFill>
          <a:blip r:embed="rId3">
            <a:alphaModFix amt="55000"/>
            <a:extLst>
              <a:ext uri="{BEBA8EAE-BF5A-486C-A8C5-ECC9F3942E4B}">
                <a14:imgProps xmlns:a14="http://schemas.microsoft.com/office/drawing/2010/main">
                  <a14:imgLayer r:embed="rId4">
                    <a14:imgEffect>
                      <a14:sharpenSoften amount="-28000"/>
                    </a14:imgEffect>
                    <a14:imgEffect>
                      <a14:brightnessContrast bright="-24000" contrast="10000"/>
                    </a14:imgEffect>
                  </a14:imgLayer>
                </a14:imgProps>
              </a:ext>
              <a:ext uri="{28A0092B-C50C-407E-A947-70E740481C1C}">
                <a14:useLocalDpi xmlns:a14="http://schemas.microsoft.com/office/drawing/2010/main" val="0"/>
              </a:ext>
            </a:extLst>
          </a:blip>
          <a:stretch>
            <a:fillRect/>
          </a:stretch>
        </p:blipFill>
        <p:spPr>
          <a:xfrm>
            <a:off x="308010" y="1097279"/>
            <a:ext cx="8556858" cy="5395593"/>
          </a:xfrm>
          <a:prstGeom prst="rect">
            <a:avLst/>
          </a:prstGeom>
          <a:solidFill>
            <a:schemeClr val="accent1"/>
          </a:solidFill>
        </p:spPr>
      </p:pic>
      <p:sp>
        <p:nvSpPr>
          <p:cNvPr id="17" name="TextBox 16">
            <a:extLst>
              <a:ext uri="{FF2B5EF4-FFF2-40B4-BE49-F238E27FC236}">
                <a16:creationId xmlns:a16="http://schemas.microsoft.com/office/drawing/2014/main" id="{3BAEE863-8DAE-2834-7B60-5F0840EA6E64}"/>
              </a:ext>
            </a:extLst>
          </p:cNvPr>
          <p:cNvSpPr txBox="1"/>
          <p:nvPr/>
        </p:nvSpPr>
        <p:spPr>
          <a:xfrm>
            <a:off x="452387" y="1299411"/>
            <a:ext cx="8268101" cy="5309146"/>
          </a:xfrm>
          <a:prstGeom prst="rect">
            <a:avLst/>
          </a:prstGeom>
          <a:noFill/>
        </p:spPr>
        <p:txBody>
          <a:bodyPr wrap="square" rtlCol="0">
            <a:spAutoFit/>
          </a:bodyPr>
          <a:lstStyle/>
          <a:p>
            <a:pPr marL="0" indent="0">
              <a:lnSpc>
                <a:spcPct val="110000"/>
              </a:lnSpc>
              <a:buNone/>
            </a:pPr>
            <a:r>
              <a:rPr lang="en-US" sz="1600"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The firm has supplied data about its prior clients, which consists of ten columns, </a:t>
            </a:r>
          </a:p>
          <a:p>
            <a:pPr marL="0" indent="0">
              <a:lnSpc>
                <a:spcPct val="110000"/>
              </a:lnSpc>
              <a:buNone/>
            </a:pPr>
            <a:r>
              <a:rPr lang="en-US" sz="1600"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for this research.</a:t>
            </a:r>
          </a:p>
          <a:p>
            <a:pPr marL="0" indent="0">
              <a:lnSpc>
                <a:spcPct val="110000"/>
              </a:lnSpc>
              <a:buNone/>
            </a:pPr>
            <a:br>
              <a:rPr lang="en-US" sz="1400" b="1" i="0" dirty="0">
                <a:solidFill>
                  <a:schemeClr val="bg1"/>
                </a:solidFill>
                <a:effectLst/>
                <a:latin typeface="Garamond" panose="02020404030301010803" pitchFamily="18" charset="0"/>
              </a:rPr>
            </a:br>
            <a:r>
              <a:rPr lang="en-US" sz="1400"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Descriptive Statistics</a:t>
            </a:r>
          </a:p>
          <a:p>
            <a:pPr marL="0" indent="0">
              <a:lnSpc>
                <a:spcPct val="110000"/>
              </a:lnSpc>
              <a:buNone/>
            </a:pPr>
            <a:endParaRPr lang="en-US" sz="1000"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a:buFont typeface="Wingdings" panose="05000000000000000000" pitchFamily="2" charset="2"/>
              <a:buChar char="ü"/>
            </a:pPr>
            <a:r>
              <a:rPr lang="en-US" sz="1400" b="1" dirty="0">
                <a:solidFill>
                  <a:schemeClr val="bg1"/>
                </a:solidFill>
                <a:latin typeface="Garamond" panose="02020404030301010803" pitchFamily="18" charset="0"/>
              </a:rPr>
              <a:t> Number of Rows – 1,987</a:t>
            </a:r>
          </a:p>
          <a:p>
            <a:pPr>
              <a:buFont typeface="Wingdings" panose="05000000000000000000" pitchFamily="2" charset="2"/>
              <a:buChar char="ü"/>
            </a:pPr>
            <a:r>
              <a:rPr lang="en-US" sz="1400" b="1" dirty="0">
                <a:solidFill>
                  <a:schemeClr val="bg1"/>
                </a:solidFill>
                <a:latin typeface="Garamond" panose="02020404030301010803" pitchFamily="18" charset="0"/>
              </a:rPr>
              <a:t> Number of Columns – 10</a:t>
            </a:r>
          </a:p>
          <a:p>
            <a:pPr>
              <a:buFont typeface="Wingdings" panose="05000000000000000000" pitchFamily="2" charset="2"/>
              <a:buChar char="ü"/>
            </a:pPr>
            <a:endParaRPr lang="en-US" sz="1000" b="1" dirty="0">
              <a:solidFill>
                <a:schemeClr val="bg1"/>
              </a:solidFill>
              <a:latin typeface="Garamond" panose="02020404030301010803" pitchFamily="18" charset="0"/>
            </a:endParaRPr>
          </a:p>
          <a:p>
            <a:pPr marL="0" indent="0">
              <a:buNone/>
            </a:pPr>
            <a:r>
              <a:rPr lang="en-US" sz="1400"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Key Input Variables</a:t>
            </a:r>
          </a:p>
          <a:p>
            <a:pPr marL="0" indent="0">
              <a:buNone/>
            </a:pPr>
            <a:endParaRPr lang="en-US" sz="1400"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a:buFont typeface="Wingdings" panose="05000000000000000000" pitchFamily="2" charset="2"/>
              <a:buChar char="ü"/>
            </a:pPr>
            <a:r>
              <a:rPr lang="en-US" sz="1400" b="1" dirty="0">
                <a:solidFill>
                  <a:schemeClr val="bg1"/>
                </a:solidFill>
                <a:latin typeface="Garamond" panose="02020404030301010803" pitchFamily="18" charset="0"/>
              </a:rPr>
              <a:t>Age  –  The customer’s age</a:t>
            </a:r>
          </a:p>
          <a:p>
            <a:pPr>
              <a:buFont typeface="Wingdings" panose="05000000000000000000" pitchFamily="2" charset="2"/>
              <a:buChar char="ü"/>
            </a:pPr>
            <a:r>
              <a:rPr lang="en-US" sz="1400" b="1" dirty="0">
                <a:solidFill>
                  <a:schemeClr val="bg1"/>
                </a:solidFill>
                <a:latin typeface="Garamond" panose="02020404030301010803" pitchFamily="18" charset="0"/>
              </a:rPr>
              <a:t>Employment Type - The Industry in which the customer works</a:t>
            </a:r>
          </a:p>
          <a:p>
            <a:pPr>
              <a:buFont typeface="Wingdings" panose="05000000000000000000" pitchFamily="2" charset="2"/>
              <a:buChar char="ü"/>
            </a:pPr>
            <a:r>
              <a:rPr lang="en-US" sz="1400" b="1" dirty="0">
                <a:solidFill>
                  <a:schemeClr val="bg1"/>
                </a:solidFill>
                <a:latin typeface="Garamond" panose="02020404030301010803" pitchFamily="18" charset="0"/>
              </a:rPr>
              <a:t>Graduate or Not - </a:t>
            </a:r>
            <a:r>
              <a:rPr lang="en-US" sz="1400" b="1" i="0" dirty="0">
                <a:solidFill>
                  <a:schemeClr val="bg1"/>
                </a:solidFill>
                <a:effectLst/>
                <a:latin typeface="Garamond" panose="02020404030301010803" pitchFamily="18" charset="0"/>
              </a:rPr>
              <a:t>This refers to the customer's status as a college graduate</a:t>
            </a:r>
            <a:endParaRPr lang="en-US" sz="1400" b="1" dirty="0">
              <a:solidFill>
                <a:schemeClr val="bg1"/>
              </a:solidFill>
              <a:latin typeface="Garamond" panose="02020404030301010803" pitchFamily="18" charset="0"/>
            </a:endParaRPr>
          </a:p>
          <a:p>
            <a:pPr>
              <a:buFont typeface="Wingdings" panose="05000000000000000000" pitchFamily="2" charset="2"/>
              <a:buChar char="ü"/>
            </a:pPr>
            <a:r>
              <a:rPr lang="en-US" sz="1400" b="1" dirty="0">
                <a:solidFill>
                  <a:schemeClr val="bg1"/>
                </a:solidFill>
                <a:latin typeface="Garamond" panose="02020404030301010803" pitchFamily="18" charset="0"/>
              </a:rPr>
              <a:t>Annual Income - </a:t>
            </a:r>
            <a:r>
              <a:rPr lang="en-US" sz="1400" b="1" i="0" dirty="0">
                <a:solidFill>
                  <a:schemeClr val="bg1"/>
                </a:solidFill>
                <a:effectLst/>
                <a:latin typeface="Garamond" panose="02020404030301010803" pitchFamily="18" charset="0"/>
              </a:rPr>
              <a:t>The customer’s annual income expressed in Indian rupees </a:t>
            </a:r>
            <a:endParaRPr lang="en-US" sz="1400" b="1" dirty="0">
              <a:solidFill>
                <a:schemeClr val="bg1"/>
              </a:solidFill>
              <a:latin typeface="Garamond" panose="02020404030301010803" pitchFamily="18" charset="0"/>
            </a:endParaRPr>
          </a:p>
          <a:p>
            <a:pPr>
              <a:buFont typeface="Wingdings" panose="05000000000000000000" pitchFamily="2" charset="2"/>
              <a:buChar char="ü"/>
            </a:pPr>
            <a:r>
              <a:rPr lang="en-US" sz="1400" b="1" dirty="0">
                <a:solidFill>
                  <a:schemeClr val="bg1"/>
                </a:solidFill>
                <a:latin typeface="Garamond" panose="02020404030301010803" pitchFamily="18" charset="0"/>
              </a:rPr>
              <a:t>Family Member – The customer’s Family size</a:t>
            </a:r>
          </a:p>
          <a:p>
            <a:pPr>
              <a:buFont typeface="Wingdings" panose="05000000000000000000" pitchFamily="2" charset="2"/>
              <a:buChar char="ü"/>
            </a:pPr>
            <a:r>
              <a:rPr lang="en-US" sz="1400" b="1" dirty="0">
                <a:solidFill>
                  <a:schemeClr val="bg1"/>
                </a:solidFill>
                <a:latin typeface="Garamond" panose="02020404030301010803" pitchFamily="18" charset="0"/>
              </a:rPr>
              <a:t>Chronic Diseases –  To know  if </a:t>
            </a:r>
            <a:r>
              <a:rPr lang="en-US" sz="1400" b="1" i="0" dirty="0">
                <a:solidFill>
                  <a:schemeClr val="bg1"/>
                </a:solidFill>
                <a:effectLst/>
                <a:latin typeface="Garamond" panose="02020404030301010803" pitchFamily="18" charset="0"/>
              </a:rPr>
              <a:t> the </a:t>
            </a:r>
            <a:r>
              <a:rPr lang="en-US" sz="1400" b="1" dirty="0">
                <a:solidFill>
                  <a:schemeClr val="bg1"/>
                </a:solidFill>
                <a:latin typeface="Garamond" panose="02020404030301010803" pitchFamily="18" charset="0"/>
              </a:rPr>
              <a:t>customers</a:t>
            </a:r>
            <a:r>
              <a:rPr lang="en-US" sz="1400" b="1" i="0" dirty="0">
                <a:solidFill>
                  <a:schemeClr val="bg1"/>
                </a:solidFill>
                <a:effectLst/>
                <a:latin typeface="Garamond" panose="02020404030301010803" pitchFamily="18" charset="0"/>
              </a:rPr>
              <a:t> has any serious medical conditions </a:t>
            </a:r>
            <a:endParaRPr lang="en-US" sz="1400" b="1" dirty="0">
              <a:solidFill>
                <a:schemeClr val="bg1"/>
              </a:solidFill>
              <a:latin typeface="Garamond" panose="02020404030301010803" pitchFamily="18" charset="0"/>
            </a:endParaRPr>
          </a:p>
          <a:p>
            <a:pPr>
              <a:buFont typeface="Wingdings" panose="05000000000000000000" pitchFamily="2" charset="2"/>
              <a:buChar char="ü"/>
            </a:pPr>
            <a:r>
              <a:rPr lang="en-US" sz="1400" b="1" dirty="0">
                <a:solidFill>
                  <a:schemeClr val="bg1"/>
                </a:solidFill>
                <a:latin typeface="Garamond" panose="02020404030301010803" pitchFamily="18" charset="0"/>
              </a:rPr>
              <a:t>Frequent Flyer  - </a:t>
            </a:r>
            <a:r>
              <a:rPr lang="en-US" sz="1400" b="1" i="0" dirty="0">
                <a:solidFill>
                  <a:schemeClr val="bg1"/>
                </a:solidFill>
                <a:effectLst/>
                <a:latin typeface="Garamond" panose="02020404030301010803" pitchFamily="18" charset="0"/>
              </a:rPr>
              <a:t>To know  </a:t>
            </a:r>
            <a:r>
              <a:rPr lang="en-US" sz="1400" b="1" dirty="0">
                <a:solidFill>
                  <a:schemeClr val="bg1"/>
                </a:solidFill>
                <a:latin typeface="Garamond" panose="02020404030301010803" pitchFamily="18" charset="0"/>
              </a:rPr>
              <a:t>how many </a:t>
            </a:r>
            <a:r>
              <a:rPr lang="en-US" sz="1400" b="1" i="0" dirty="0">
                <a:solidFill>
                  <a:schemeClr val="bg1"/>
                </a:solidFill>
                <a:effectLst/>
                <a:latin typeface="Garamond" panose="02020404030301010803" pitchFamily="18" charset="0"/>
              </a:rPr>
              <a:t>customer </a:t>
            </a:r>
            <a:r>
              <a:rPr lang="en-US" sz="1400" b="1" dirty="0">
                <a:solidFill>
                  <a:schemeClr val="bg1"/>
                </a:solidFill>
                <a:latin typeface="Garamond" panose="02020404030301010803" pitchFamily="18" charset="0"/>
              </a:rPr>
              <a:t>are</a:t>
            </a:r>
            <a:r>
              <a:rPr lang="en-US" sz="1400" b="1" i="0" dirty="0">
                <a:solidFill>
                  <a:schemeClr val="bg1"/>
                </a:solidFill>
                <a:effectLst/>
                <a:latin typeface="Garamond" panose="02020404030301010803" pitchFamily="18" charset="0"/>
              </a:rPr>
              <a:t> a frequent traveler </a:t>
            </a:r>
            <a:endParaRPr lang="en-US" sz="1400" b="1" dirty="0">
              <a:solidFill>
                <a:schemeClr val="bg1"/>
              </a:solidFill>
              <a:latin typeface="Garamond" panose="02020404030301010803" pitchFamily="18" charset="0"/>
            </a:endParaRPr>
          </a:p>
          <a:p>
            <a:pPr>
              <a:buFont typeface="Wingdings" panose="05000000000000000000" pitchFamily="2" charset="2"/>
              <a:buChar char="ü"/>
            </a:pPr>
            <a:r>
              <a:rPr lang="en-US" sz="1400" b="1" dirty="0">
                <a:solidFill>
                  <a:schemeClr val="bg1"/>
                </a:solidFill>
                <a:latin typeface="Garamond" panose="02020404030301010803" pitchFamily="18" charset="0"/>
              </a:rPr>
              <a:t>Ever Travelled Abroad - </a:t>
            </a:r>
            <a:r>
              <a:rPr lang="en-US" sz="1400" b="1" i="0" dirty="0">
                <a:solidFill>
                  <a:schemeClr val="bg1"/>
                </a:solidFill>
                <a:effectLst/>
                <a:latin typeface="Garamond" panose="02020404030301010803" pitchFamily="18" charset="0"/>
              </a:rPr>
              <a:t> </a:t>
            </a:r>
            <a:r>
              <a:rPr lang="en-US" sz="1400" b="1" dirty="0">
                <a:solidFill>
                  <a:schemeClr val="bg1"/>
                </a:solidFill>
                <a:latin typeface="Garamond" panose="02020404030301010803" pitchFamily="18" charset="0"/>
              </a:rPr>
              <a:t>T</a:t>
            </a:r>
            <a:r>
              <a:rPr lang="en-US" sz="1400" b="1" i="0" dirty="0">
                <a:solidFill>
                  <a:schemeClr val="bg1"/>
                </a:solidFill>
                <a:effectLst/>
                <a:latin typeface="Garamond" panose="02020404030301010803" pitchFamily="18" charset="0"/>
              </a:rPr>
              <a:t>o know if the </a:t>
            </a:r>
            <a:r>
              <a:rPr lang="en-US" sz="1400" b="1" dirty="0">
                <a:solidFill>
                  <a:schemeClr val="bg1"/>
                </a:solidFill>
                <a:latin typeface="Garamond" panose="02020404030301010803" pitchFamily="18" charset="0"/>
              </a:rPr>
              <a:t>customers</a:t>
            </a:r>
            <a:r>
              <a:rPr lang="en-US" sz="1400" b="1" i="0" dirty="0">
                <a:solidFill>
                  <a:schemeClr val="bg1"/>
                </a:solidFill>
                <a:effectLst/>
                <a:latin typeface="Garamond" panose="02020404030301010803" pitchFamily="18" charset="0"/>
              </a:rPr>
              <a:t> ever traveled overseas</a:t>
            </a:r>
            <a:endParaRPr lang="en-US" sz="1400" b="1" dirty="0">
              <a:solidFill>
                <a:schemeClr val="bg1"/>
              </a:solidFill>
              <a:latin typeface="Garamond" panose="02020404030301010803" pitchFamily="18" charset="0"/>
            </a:endParaRPr>
          </a:p>
          <a:p>
            <a:pPr>
              <a:buFont typeface="Wingdings" panose="05000000000000000000" pitchFamily="2" charset="2"/>
              <a:buChar char="ü"/>
            </a:pPr>
            <a:r>
              <a:rPr lang="en-US" sz="1400" b="1" dirty="0">
                <a:solidFill>
                  <a:schemeClr val="bg1"/>
                </a:solidFill>
                <a:latin typeface="Garamond" panose="02020404030301010803" pitchFamily="18" charset="0"/>
              </a:rPr>
              <a:t>Travel Insurance - </a:t>
            </a:r>
            <a:r>
              <a:rPr lang="en-US" sz="1400" b="1" i="0" dirty="0">
                <a:solidFill>
                  <a:schemeClr val="bg1"/>
                </a:solidFill>
                <a:effectLst/>
                <a:latin typeface="Garamond" panose="02020404030301010803" pitchFamily="18" charset="0"/>
              </a:rPr>
              <a:t>To know  if the customers bought the Travel Insurance </a:t>
            </a:r>
          </a:p>
          <a:p>
            <a:pPr marL="0" indent="0">
              <a:buNone/>
            </a:pPr>
            <a:endParaRPr lang="en-US" sz="1400" b="1" dirty="0">
              <a:solidFill>
                <a:schemeClr val="bg1"/>
              </a:solidFill>
              <a:latin typeface="Garamond" panose="02020404030301010803" pitchFamily="18" charset="0"/>
            </a:endParaRPr>
          </a:p>
          <a:p>
            <a:pPr marL="0" indent="0">
              <a:buNone/>
            </a:pPr>
            <a:r>
              <a:rPr lang="en-US" sz="1400"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Outcome variable</a:t>
            </a:r>
          </a:p>
          <a:p>
            <a:pPr marL="0" indent="0">
              <a:buNone/>
            </a:pPr>
            <a:endParaRPr lang="en-US" sz="1400"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a:buFont typeface="Wingdings" panose="05000000000000000000" pitchFamily="2" charset="2"/>
              <a:buChar char="§"/>
            </a:pPr>
            <a:r>
              <a:rPr lang="en-US" sz="1400" b="1" i="0" dirty="0">
                <a:solidFill>
                  <a:schemeClr val="bg1"/>
                </a:solidFill>
                <a:effectLst/>
                <a:latin typeface="Garamond" panose="02020404030301010803" pitchFamily="18" charset="0"/>
              </a:rPr>
              <a:t>Binary Classification task determining whether the customer possesses travel insurance. (0 and 1)</a:t>
            </a:r>
            <a:endParaRPr lang="en-US" sz="1400" b="1" u="sng" dirty="0">
              <a:solidFill>
                <a:schemeClr val="bg1"/>
              </a:solidFill>
              <a:latin typeface="Garamond" panose="02020404030301010803" pitchFamily="18" charset="0"/>
            </a:endParaRPr>
          </a:p>
          <a:p>
            <a:endParaRPr lang="en-US" sz="1400" dirty="0">
              <a:solidFill>
                <a:schemeClr val="bg1"/>
              </a:solidFill>
            </a:endParaRPr>
          </a:p>
        </p:txBody>
      </p:sp>
      <p:sp>
        <p:nvSpPr>
          <p:cNvPr id="4" name="TextBox 3">
            <a:extLst>
              <a:ext uri="{FF2B5EF4-FFF2-40B4-BE49-F238E27FC236}">
                <a16:creationId xmlns:a16="http://schemas.microsoft.com/office/drawing/2014/main" id="{09A84011-8EB4-0A2A-75D5-C2E0109CB4EA}"/>
              </a:ext>
            </a:extLst>
          </p:cNvPr>
          <p:cNvSpPr txBox="1"/>
          <p:nvPr/>
        </p:nvSpPr>
        <p:spPr>
          <a:xfrm>
            <a:off x="6632122" y="6506419"/>
            <a:ext cx="2460171" cy="400110"/>
          </a:xfrm>
          <a:prstGeom prst="rect">
            <a:avLst/>
          </a:prstGeom>
          <a:noFill/>
        </p:spPr>
        <p:txBody>
          <a:bodyPr wrap="square">
            <a:spAutoFit/>
          </a:bodyPr>
          <a:lstStyle/>
          <a:p>
            <a:r>
              <a:rPr lang="en-US" sz="2000" b="1" i="0" dirty="0">
                <a:solidFill>
                  <a:schemeClr val="accent1">
                    <a:lumMod val="75000"/>
                  </a:schemeClr>
                </a:solidFill>
                <a:effectLst/>
                <a:latin typeface="Garamond" panose="02020404030301010803" pitchFamily="18" charset="0"/>
              </a:rPr>
              <a:t>By </a:t>
            </a:r>
            <a:r>
              <a:rPr lang="en-US" sz="2000" b="1" dirty="0">
                <a:solidFill>
                  <a:schemeClr val="accent1">
                    <a:lumMod val="75000"/>
                  </a:schemeClr>
                </a:solidFill>
                <a:latin typeface="Garamond" panose="02020404030301010803" pitchFamily="18" charset="0"/>
              </a:rPr>
              <a:t>- </a:t>
            </a:r>
            <a:r>
              <a:rPr lang="en-US" sz="2000" b="1" i="0" dirty="0">
                <a:solidFill>
                  <a:schemeClr val="accent1">
                    <a:lumMod val="75000"/>
                  </a:schemeClr>
                </a:solidFill>
                <a:effectLst/>
                <a:latin typeface="Garamond" panose="02020404030301010803" pitchFamily="18" charset="0"/>
              </a:rPr>
              <a:t>Mehtaab Shaikh</a:t>
            </a:r>
            <a:endParaRPr lang="en-US" sz="2000" dirty="0">
              <a:latin typeface="Garamond" panose="02020404030301010803" pitchFamily="18" charset="0"/>
            </a:endParaRPr>
          </a:p>
        </p:txBody>
      </p:sp>
    </p:spTree>
    <p:extLst>
      <p:ext uri="{BB962C8B-B14F-4D97-AF65-F5344CB8AC3E}">
        <p14:creationId xmlns:p14="http://schemas.microsoft.com/office/powerpoint/2010/main" val="4035451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ontent Placeholder 22">
            <a:extLst>
              <a:ext uri="{FF2B5EF4-FFF2-40B4-BE49-F238E27FC236}">
                <a16:creationId xmlns:a16="http://schemas.microsoft.com/office/drawing/2014/main" id="{D8C63CE1-7942-45CC-B71B-680565E2F773}"/>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65760" y="3527660"/>
            <a:ext cx="8412480" cy="3083656"/>
          </a:xfrm>
        </p:spPr>
      </p:pic>
      <p:sp>
        <p:nvSpPr>
          <p:cNvPr id="24" name="TextBox 23">
            <a:extLst>
              <a:ext uri="{FF2B5EF4-FFF2-40B4-BE49-F238E27FC236}">
                <a16:creationId xmlns:a16="http://schemas.microsoft.com/office/drawing/2014/main" id="{EFD925CF-8885-85EF-C9C4-BC9771994CE3}"/>
              </a:ext>
            </a:extLst>
          </p:cNvPr>
          <p:cNvSpPr txBox="1"/>
          <p:nvPr/>
        </p:nvSpPr>
        <p:spPr>
          <a:xfrm>
            <a:off x="2396690" y="246684"/>
            <a:ext cx="4090737" cy="523220"/>
          </a:xfrm>
          <a:prstGeom prst="rect">
            <a:avLst/>
          </a:prstGeom>
          <a:noFill/>
        </p:spPr>
        <p:txBody>
          <a:bodyPr wrap="square" rtlCol="0">
            <a:spAutoFit/>
          </a:bodyPr>
          <a:lstStyle/>
          <a:p>
            <a:pPr algn="ctr"/>
            <a:r>
              <a:rPr lang="en-US" sz="2800" b="1" i="0"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LaM Display" panose="02010000000000000000" pitchFamily="2" charset="0"/>
                <a:ea typeface="ADLaM Display" panose="02010000000000000000" pitchFamily="2" charset="0"/>
                <a:cs typeface="ADLaM Display" panose="02010000000000000000" pitchFamily="2" charset="0"/>
              </a:rPr>
              <a:t>Data Preprocessing</a:t>
            </a:r>
            <a:endPar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6" name="Rectangle: Diagonal Corners Rounded 25">
            <a:extLst>
              <a:ext uri="{FF2B5EF4-FFF2-40B4-BE49-F238E27FC236}">
                <a16:creationId xmlns:a16="http://schemas.microsoft.com/office/drawing/2014/main" id="{BC2E73E2-A474-6464-BF6D-AA69A49EA2CE}"/>
              </a:ext>
            </a:extLst>
          </p:cNvPr>
          <p:cNvSpPr/>
          <p:nvPr/>
        </p:nvSpPr>
        <p:spPr>
          <a:xfrm>
            <a:off x="269507" y="856647"/>
            <a:ext cx="8508733" cy="2473693"/>
          </a:xfrm>
          <a:prstGeom prst="round2DiagRect">
            <a:avLst/>
          </a:prstGeom>
          <a:solidFill>
            <a:schemeClr val="accent1">
              <a:lumMod val="75000"/>
              <a:alpha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F116918C-7802-CC4F-CD26-4280783AF033}"/>
              </a:ext>
            </a:extLst>
          </p:cNvPr>
          <p:cNvSpPr txBox="1"/>
          <p:nvPr/>
        </p:nvSpPr>
        <p:spPr>
          <a:xfrm>
            <a:off x="365760" y="967223"/>
            <a:ext cx="8412480" cy="2523768"/>
          </a:xfrm>
          <a:prstGeom prst="rect">
            <a:avLst/>
          </a:prstGeom>
          <a:noFill/>
        </p:spPr>
        <p:txBody>
          <a:bodyPr wrap="square" rtlCol="0">
            <a:spAutoFit/>
          </a:bodyPr>
          <a:lstStyle/>
          <a:p>
            <a:r>
              <a:rPr lang="en-US" sz="1400" b="1"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After receiving the data, certain modifications were implemented to clean it up</a:t>
            </a:r>
            <a:r>
              <a:rPr lang="en-US" sz="1200" b="1" i="0" dirty="0">
                <a:solidFill>
                  <a:schemeClr val="bg1"/>
                </a:solidFill>
                <a:effectLst/>
                <a:latin typeface="Garamond" panose="02020404030301010803" pitchFamily="18" charset="0"/>
                <a:ea typeface="ADLaM Display" panose="02010000000000000000" pitchFamily="2" charset="0"/>
                <a:cs typeface="ADLaM Display" panose="02010000000000000000" pitchFamily="2" charset="0"/>
              </a:rPr>
              <a:t>.</a:t>
            </a:r>
            <a:br>
              <a:rPr lang="en-US" sz="1200" b="1" i="0" dirty="0">
                <a:solidFill>
                  <a:schemeClr val="bg1"/>
                </a:solidFill>
                <a:effectLst/>
                <a:latin typeface="Garamond" panose="02020404030301010803" pitchFamily="18" charset="0"/>
                <a:ea typeface="ADLaM Display" panose="02010000000000000000" pitchFamily="2" charset="0"/>
                <a:cs typeface="ADLaM Display" panose="02010000000000000000" pitchFamily="2" charset="0"/>
              </a:rPr>
            </a:br>
            <a:br>
              <a:rPr lang="en-US" sz="1200" b="1" i="0" dirty="0">
                <a:solidFill>
                  <a:schemeClr val="bg1"/>
                </a:solidFill>
                <a:effectLst/>
                <a:latin typeface="Garamond" panose="02020404030301010803" pitchFamily="18" charset="0"/>
                <a:ea typeface="ADLaM Display" panose="02010000000000000000" pitchFamily="2" charset="0"/>
                <a:cs typeface="ADLaM Display" panose="02010000000000000000" pitchFamily="2" charset="0"/>
              </a:rPr>
            </a:br>
            <a:r>
              <a:rPr lang="en-US" sz="1200" i="0" u="sng"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Handling Missing Values</a:t>
            </a:r>
            <a:br>
              <a:rPr lang="en-US" sz="1200" b="1" i="0" u="sng" dirty="0">
                <a:solidFill>
                  <a:schemeClr val="bg1"/>
                </a:solidFill>
                <a:effectLst/>
                <a:latin typeface="Garamond" panose="02020404030301010803" pitchFamily="18" charset="0"/>
              </a:rPr>
            </a:br>
            <a:r>
              <a:rPr lang="en-US" sz="1200" b="1" i="0" dirty="0">
                <a:solidFill>
                  <a:schemeClr val="bg1"/>
                </a:solidFill>
                <a:effectLst/>
                <a:latin typeface="Garamond" panose="02020404030301010803" pitchFamily="18" charset="0"/>
              </a:rPr>
              <a:t>The dataset </a:t>
            </a:r>
            <a:r>
              <a:rPr lang="en-US" sz="1200" b="1" dirty="0">
                <a:solidFill>
                  <a:schemeClr val="bg1"/>
                </a:solidFill>
                <a:latin typeface="Garamond" panose="02020404030301010803" pitchFamily="18" charset="0"/>
              </a:rPr>
              <a:t>underwent filtration to identify discrepancies or missing values. No gaps or missing data were identified. </a:t>
            </a:r>
            <a:br>
              <a:rPr lang="en-US" sz="1200" b="1" dirty="0">
                <a:solidFill>
                  <a:schemeClr val="bg1"/>
                </a:solidFill>
                <a:latin typeface="Garamond" panose="02020404030301010803" pitchFamily="18" charset="0"/>
              </a:rPr>
            </a:br>
            <a:br>
              <a:rPr lang="en-US" sz="1200" b="1" dirty="0">
                <a:solidFill>
                  <a:schemeClr val="bg1"/>
                </a:solidFill>
                <a:latin typeface="Garamond" panose="02020404030301010803" pitchFamily="18" charset="0"/>
              </a:rPr>
            </a:br>
            <a:r>
              <a:rPr lang="en-US" sz="1200"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Removing Column</a:t>
            </a:r>
            <a:br>
              <a:rPr lang="en-US" sz="1200" b="1" dirty="0">
                <a:solidFill>
                  <a:schemeClr val="bg1"/>
                </a:solidFill>
                <a:latin typeface="Garamond" panose="02020404030301010803" pitchFamily="18" charset="0"/>
                <a:ea typeface="ADLaM Display" panose="02010000000000000000" pitchFamily="2" charset="0"/>
                <a:cs typeface="ADLaM Display" panose="02010000000000000000" pitchFamily="2" charset="0"/>
              </a:rPr>
            </a:br>
            <a:r>
              <a:rPr lang="en-US" sz="1200" b="1" dirty="0">
                <a:solidFill>
                  <a:schemeClr val="bg1"/>
                </a:solidFill>
                <a:latin typeface="Garamond" panose="02020404030301010803" pitchFamily="18" charset="0"/>
              </a:rPr>
              <a:t>An unnamed column was identified and removed during subsequent machine learning analysis, and its indexing</a:t>
            </a:r>
            <a:br>
              <a:rPr lang="en-US" sz="1200" b="1" dirty="0">
                <a:solidFill>
                  <a:schemeClr val="bg1"/>
                </a:solidFill>
                <a:latin typeface="Garamond" panose="02020404030301010803" pitchFamily="18" charset="0"/>
              </a:rPr>
            </a:br>
            <a:r>
              <a:rPr lang="en-US" sz="1200" b="1" dirty="0">
                <a:solidFill>
                  <a:schemeClr val="bg1"/>
                </a:solidFill>
                <a:latin typeface="Garamond" panose="02020404030301010803" pitchFamily="18" charset="0"/>
              </a:rPr>
              <a:t>for dashboard presentation was adjusted to start at 1 instead of 0. </a:t>
            </a:r>
            <a:br>
              <a:rPr lang="en-US" sz="1200" b="1" dirty="0">
                <a:solidFill>
                  <a:schemeClr val="bg1"/>
                </a:solidFill>
                <a:latin typeface="Garamond" panose="02020404030301010803" pitchFamily="18" charset="0"/>
              </a:rPr>
            </a:br>
            <a:br>
              <a:rPr lang="en-US" sz="1200" b="1" dirty="0">
                <a:solidFill>
                  <a:schemeClr val="bg1"/>
                </a:solidFill>
                <a:latin typeface="Garamond" panose="02020404030301010803" pitchFamily="18" charset="0"/>
              </a:rPr>
            </a:br>
            <a:r>
              <a:rPr lang="en-US" sz="1200"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Converting data</a:t>
            </a:r>
            <a:br>
              <a:rPr lang="en-US" sz="1200" b="1" u="sng" dirty="0">
                <a:solidFill>
                  <a:schemeClr val="bg1"/>
                </a:solidFill>
                <a:latin typeface="Garamond" panose="02020404030301010803" pitchFamily="18" charset="0"/>
                <a:ea typeface="ADLaM Display" panose="02010000000000000000" pitchFamily="2" charset="0"/>
                <a:cs typeface="ADLaM Display" panose="02010000000000000000" pitchFamily="2" charset="0"/>
              </a:rPr>
            </a:br>
            <a:r>
              <a:rPr lang="en-US" sz="1200" b="1" dirty="0">
                <a:solidFill>
                  <a:schemeClr val="bg1"/>
                </a:solidFill>
                <a:latin typeface="Garamond" panose="02020404030301010803" pitchFamily="18" charset="0"/>
              </a:rPr>
              <a:t>Additionally, four columns, namely (Employment Type, Graduate or Not, Frequent Flyer and Ever Travelled Abroad) indicating categorical data, were converted to numerical format to enhance clarity and improve model performance. </a:t>
            </a:r>
            <a:br>
              <a:rPr lang="en-US" sz="1200" b="1" i="0" dirty="0">
                <a:solidFill>
                  <a:schemeClr val="bg1"/>
                </a:solidFill>
                <a:effectLst/>
                <a:latin typeface="Garamond" panose="02020404030301010803" pitchFamily="18" charset="0"/>
              </a:rPr>
            </a:br>
            <a:endParaRPr lang="en-US" sz="1200" b="1" dirty="0">
              <a:solidFill>
                <a:schemeClr val="bg1"/>
              </a:solidFill>
              <a:latin typeface="Garamond" panose="02020404030301010803" pitchFamily="18" charset="0"/>
            </a:endParaRPr>
          </a:p>
        </p:txBody>
      </p:sp>
      <p:sp>
        <p:nvSpPr>
          <p:cNvPr id="3" name="TextBox 2">
            <a:extLst>
              <a:ext uri="{FF2B5EF4-FFF2-40B4-BE49-F238E27FC236}">
                <a16:creationId xmlns:a16="http://schemas.microsoft.com/office/drawing/2014/main" id="{333DB36B-390A-887C-BFFB-806619B3DCEB}"/>
              </a:ext>
            </a:extLst>
          </p:cNvPr>
          <p:cNvSpPr txBox="1"/>
          <p:nvPr/>
        </p:nvSpPr>
        <p:spPr>
          <a:xfrm>
            <a:off x="6825343" y="6488668"/>
            <a:ext cx="2318658" cy="369332"/>
          </a:xfrm>
          <a:prstGeom prst="rect">
            <a:avLst/>
          </a:prstGeom>
          <a:noFill/>
        </p:spPr>
        <p:txBody>
          <a:bodyPr wrap="square">
            <a:spAutoFit/>
          </a:bodyPr>
          <a:lstStyle/>
          <a:p>
            <a:r>
              <a:rPr lang="en-US" b="1" i="0" dirty="0">
                <a:solidFill>
                  <a:schemeClr val="accent1">
                    <a:lumMod val="75000"/>
                  </a:schemeClr>
                </a:solidFill>
                <a:effectLst/>
                <a:latin typeface="Garamond" panose="02020404030301010803" pitchFamily="18" charset="0"/>
              </a:rPr>
              <a:t>By </a:t>
            </a:r>
            <a:r>
              <a:rPr lang="en-US" b="1" dirty="0">
                <a:solidFill>
                  <a:schemeClr val="accent1">
                    <a:lumMod val="75000"/>
                  </a:schemeClr>
                </a:solidFill>
                <a:latin typeface="Garamond" panose="02020404030301010803" pitchFamily="18" charset="0"/>
              </a:rPr>
              <a:t>- </a:t>
            </a:r>
            <a:r>
              <a:rPr lang="en-US" b="1" i="0" dirty="0">
                <a:solidFill>
                  <a:schemeClr val="accent1">
                    <a:lumMod val="75000"/>
                  </a:schemeClr>
                </a:solidFill>
                <a:effectLst/>
                <a:latin typeface="Garamond" panose="02020404030301010803" pitchFamily="18" charset="0"/>
              </a:rPr>
              <a:t>Mehtaab Shaikh</a:t>
            </a:r>
            <a:endParaRPr lang="en-US" dirty="0">
              <a:latin typeface="Garamond" panose="02020404030301010803" pitchFamily="18" charset="0"/>
            </a:endParaRPr>
          </a:p>
        </p:txBody>
      </p:sp>
    </p:spTree>
    <p:extLst>
      <p:ext uri="{BB962C8B-B14F-4D97-AF65-F5344CB8AC3E}">
        <p14:creationId xmlns:p14="http://schemas.microsoft.com/office/powerpoint/2010/main" val="1971811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AB58C0-DCB0-1365-2377-44BC265E32F1}"/>
              </a:ext>
            </a:extLst>
          </p:cNvPr>
          <p:cNvSpPr>
            <a:spLocks noGrp="1"/>
          </p:cNvSpPr>
          <p:nvPr>
            <p:ph type="title"/>
          </p:nvPr>
        </p:nvSpPr>
        <p:spPr>
          <a:xfrm>
            <a:off x="815884" y="875899"/>
            <a:ext cx="7699466" cy="1001028"/>
          </a:xfrm>
        </p:spPr>
        <p:txBody>
          <a:bodyPr>
            <a:normAutofit fontScale="90000"/>
          </a:bodyPr>
          <a:lstStyle/>
          <a:p>
            <a:pPr>
              <a:lnSpc>
                <a:spcPct val="100000"/>
              </a:lnSpc>
            </a:pPr>
            <a:br>
              <a:rPr lang="en-US" sz="2000" b="0" i="0" dirty="0">
                <a:solidFill>
                  <a:srgbClr val="1F3763"/>
                </a:solidFill>
                <a:effectLst/>
                <a:latin typeface="Segoe UI" panose="020B0502040204020203" pitchFamily="34" charset="0"/>
              </a:rPr>
            </a:br>
            <a:r>
              <a:rPr lang="en-US" sz="1800" i="0" dirty="0">
                <a:solidFill>
                  <a:schemeClr val="accent1">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Visualization in machine learning not only aids in understanding data and model behavior but also facilitates effective communication of results to stakeholders. It helps make informed decisions, troubleshoot issues, and build trust in machine learning models. </a:t>
            </a:r>
            <a:br>
              <a:rPr lang="en-US" sz="1800" i="0" dirty="0">
                <a:solidFill>
                  <a:schemeClr val="accent1">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br>
            <a:endParaRPr lang="en-US" sz="18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9" name="Content Placeholder 8">
            <a:extLst>
              <a:ext uri="{FF2B5EF4-FFF2-40B4-BE49-F238E27FC236}">
                <a16:creationId xmlns:a16="http://schemas.microsoft.com/office/drawing/2014/main" id="{F0918F0A-C0AF-496D-7C42-753C1EB909E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15884" y="2364908"/>
            <a:ext cx="3756115" cy="3617193"/>
          </a:xfrm>
          <a:scene3d>
            <a:camera prst="obliqueTopRight"/>
            <a:lightRig rig="threePt" dir="t"/>
          </a:scene3d>
        </p:spPr>
      </p:pic>
      <p:graphicFrame>
        <p:nvGraphicFramePr>
          <p:cNvPr id="13" name="Content Placeholder 12">
            <a:extLst>
              <a:ext uri="{FF2B5EF4-FFF2-40B4-BE49-F238E27FC236}">
                <a16:creationId xmlns:a16="http://schemas.microsoft.com/office/drawing/2014/main" id="{01970328-4E58-6346-F24E-6E955BCC08E9}"/>
              </a:ext>
            </a:extLst>
          </p:cNvPr>
          <p:cNvGraphicFramePr>
            <a:graphicFrameLocks noGrp="1"/>
          </p:cNvGraphicFramePr>
          <p:nvPr>
            <p:ph sz="half" idx="2"/>
            <p:extLst>
              <p:ext uri="{D42A27DB-BD31-4B8C-83A1-F6EECF244321}">
                <p14:modId xmlns:p14="http://schemas.microsoft.com/office/powerpoint/2010/main" val="646175533"/>
              </p:ext>
            </p:extLst>
          </p:nvPr>
        </p:nvGraphicFramePr>
        <p:xfrm>
          <a:off x="4665616" y="2364908"/>
          <a:ext cx="3886200" cy="36171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9A8C87F6-A546-426E-E3C4-A83F9A4E6D18}"/>
              </a:ext>
            </a:extLst>
          </p:cNvPr>
          <p:cNvSpPr txBox="1"/>
          <p:nvPr/>
        </p:nvSpPr>
        <p:spPr>
          <a:xfrm>
            <a:off x="815884" y="334710"/>
            <a:ext cx="7699465" cy="523220"/>
          </a:xfrm>
          <a:prstGeom prst="rect">
            <a:avLst/>
          </a:prstGeom>
          <a:noFill/>
        </p:spPr>
        <p:txBody>
          <a:bodyPr wrap="square" rtlCol="0">
            <a:spAutoFit/>
          </a:bodyPr>
          <a:lstStyle/>
          <a:p>
            <a:pPr algn="ctr"/>
            <a:r>
              <a:rPr lang="en-US" sz="2800" b="1" i="0"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LaM Display" panose="02010000000000000000" pitchFamily="2" charset="0"/>
                <a:ea typeface="ADLaM Display" panose="02010000000000000000" pitchFamily="2" charset="0"/>
                <a:cs typeface="ADLaM Display" panose="02010000000000000000" pitchFamily="2" charset="0"/>
              </a:rPr>
              <a:t>Illuminating Patterns and Trends</a:t>
            </a:r>
            <a:endPar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TextBox 2">
            <a:extLst>
              <a:ext uri="{FF2B5EF4-FFF2-40B4-BE49-F238E27FC236}">
                <a16:creationId xmlns:a16="http://schemas.microsoft.com/office/drawing/2014/main" id="{995F98A3-6A72-1BB8-3394-5DCAE0462130}"/>
              </a:ext>
            </a:extLst>
          </p:cNvPr>
          <p:cNvSpPr txBox="1"/>
          <p:nvPr/>
        </p:nvSpPr>
        <p:spPr>
          <a:xfrm>
            <a:off x="6651171" y="6457890"/>
            <a:ext cx="2492829" cy="400110"/>
          </a:xfrm>
          <a:prstGeom prst="rect">
            <a:avLst/>
          </a:prstGeom>
          <a:noFill/>
        </p:spPr>
        <p:txBody>
          <a:bodyPr wrap="square">
            <a:spAutoFit/>
          </a:bodyPr>
          <a:lstStyle/>
          <a:p>
            <a:r>
              <a:rPr lang="en-US" sz="2000" b="1" i="0" dirty="0">
                <a:solidFill>
                  <a:schemeClr val="accent1">
                    <a:lumMod val="75000"/>
                  </a:schemeClr>
                </a:solidFill>
                <a:effectLst/>
                <a:latin typeface="Garamond" panose="02020404030301010803" pitchFamily="18" charset="0"/>
              </a:rPr>
              <a:t>By </a:t>
            </a:r>
            <a:r>
              <a:rPr lang="en-US" sz="2000" b="1" dirty="0">
                <a:solidFill>
                  <a:schemeClr val="accent1">
                    <a:lumMod val="75000"/>
                  </a:schemeClr>
                </a:solidFill>
                <a:latin typeface="Garamond" panose="02020404030301010803" pitchFamily="18" charset="0"/>
              </a:rPr>
              <a:t>- </a:t>
            </a:r>
            <a:r>
              <a:rPr lang="en-US" sz="2000" b="1" i="0" dirty="0">
                <a:solidFill>
                  <a:schemeClr val="accent1">
                    <a:lumMod val="75000"/>
                  </a:schemeClr>
                </a:solidFill>
                <a:effectLst/>
                <a:latin typeface="Garamond" panose="02020404030301010803" pitchFamily="18" charset="0"/>
              </a:rPr>
              <a:t>Mehtaab Shaikh</a:t>
            </a:r>
            <a:endParaRPr lang="en-US" sz="2000" dirty="0">
              <a:latin typeface="Garamond" panose="02020404030301010803" pitchFamily="18" charset="0"/>
            </a:endParaRPr>
          </a:p>
        </p:txBody>
      </p:sp>
    </p:spTree>
    <p:extLst>
      <p:ext uri="{BB962C8B-B14F-4D97-AF65-F5344CB8AC3E}">
        <p14:creationId xmlns:p14="http://schemas.microsoft.com/office/powerpoint/2010/main" val="3970382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42AA5-CE5B-B6B8-4DFC-7BDB1BF4E59F}"/>
              </a:ext>
            </a:extLst>
          </p:cNvPr>
          <p:cNvSpPr>
            <a:spLocks noGrp="1"/>
          </p:cNvSpPr>
          <p:nvPr>
            <p:ph type="title"/>
          </p:nvPr>
        </p:nvSpPr>
        <p:spPr>
          <a:xfrm>
            <a:off x="397644" y="4714573"/>
            <a:ext cx="8245842" cy="1320467"/>
          </a:xfrm>
        </p:spPr>
        <p:txBody>
          <a:bodyPr>
            <a:normAutofit/>
          </a:bodyPr>
          <a:lstStyle/>
          <a:p>
            <a:br>
              <a:rPr lang="en-US" sz="1600" i="0" dirty="0">
                <a:solidFill>
                  <a:schemeClr val="accent1">
                    <a:lumMod val="75000"/>
                  </a:schemeClr>
                </a:solidFill>
                <a:effectLst/>
                <a:latin typeface="Garamond" panose="02020404030301010803" pitchFamily="18" charset="0"/>
              </a:rPr>
            </a:br>
            <a:r>
              <a:rPr lang="en-US" sz="1600" i="0" dirty="0">
                <a:solidFill>
                  <a:schemeClr val="accent1">
                    <a:lumMod val="75000"/>
                  </a:schemeClr>
                </a:solidFill>
                <a:effectLst/>
                <a:latin typeface="ADLaM Display" panose="02010000000000000000" pitchFamily="2" charset="0"/>
                <a:ea typeface="ADLaM Display" panose="02010000000000000000" pitchFamily="2" charset="0"/>
                <a:cs typeface="ADLaM Display" panose="02010000000000000000" pitchFamily="2" charset="0"/>
              </a:rPr>
              <a:t>Based on the graph analysis, it's evident that the peak buying age is 34, while the lowest purchase ages across all age groups are consistently observed at 27, 30, and 32. Furthermore, the data indicates that the age range of applicants spans from a minimum of 25 years to a maximum of 35 years.</a:t>
            </a:r>
            <a:endParaRPr lang="en-US" sz="16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7" name="Content Placeholder 6">
            <a:extLst>
              <a:ext uri="{FF2B5EF4-FFF2-40B4-BE49-F238E27FC236}">
                <a16:creationId xmlns:a16="http://schemas.microsoft.com/office/drawing/2014/main" id="{FEB8BEEE-684F-9717-FB11-DE21D3270C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7644" y="1211328"/>
            <a:ext cx="8062962" cy="3503245"/>
          </a:xfrm>
        </p:spPr>
      </p:pic>
      <p:sp>
        <p:nvSpPr>
          <p:cNvPr id="15" name="TextBox 14">
            <a:extLst>
              <a:ext uri="{FF2B5EF4-FFF2-40B4-BE49-F238E27FC236}">
                <a16:creationId xmlns:a16="http://schemas.microsoft.com/office/drawing/2014/main" id="{EF3BAE87-49FC-F0C2-48EC-CD7B11AAC3FF}"/>
              </a:ext>
            </a:extLst>
          </p:cNvPr>
          <p:cNvSpPr txBox="1"/>
          <p:nvPr/>
        </p:nvSpPr>
        <p:spPr>
          <a:xfrm>
            <a:off x="3782728" y="808522"/>
            <a:ext cx="1386038" cy="400110"/>
          </a:xfrm>
          <a:prstGeom prst="rect">
            <a:avLst/>
          </a:prstGeom>
          <a:noFill/>
        </p:spPr>
        <p:txBody>
          <a:bodyPr wrap="square" rtlCol="0">
            <a:spAutoFit/>
          </a:bodyPr>
          <a:lstStyle/>
          <a:p>
            <a:pPr algn="ctr"/>
            <a:r>
              <a:rPr lang="en-US" sz="2000" u="sng"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AGE</a:t>
            </a:r>
          </a:p>
        </p:txBody>
      </p:sp>
      <p:sp>
        <p:nvSpPr>
          <p:cNvPr id="4" name="TextBox 3">
            <a:extLst>
              <a:ext uri="{FF2B5EF4-FFF2-40B4-BE49-F238E27FC236}">
                <a16:creationId xmlns:a16="http://schemas.microsoft.com/office/drawing/2014/main" id="{5462FD99-7E4B-1D30-4324-3879981FE478}"/>
              </a:ext>
            </a:extLst>
          </p:cNvPr>
          <p:cNvSpPr txBox="1"/>
          <p:nvPr/>
        </p:nvSpPr>
        <p:spPr>
          <a:xfrm>
            <a:off x="6694714" y="6457890"/>
            <a:ext cx="2449286" cy="400110"/>
          </a:xfrm>
          <a:prstGeom prst="rect">
            <a:avLst/>
          </a:prstGeom>
          <a:noFill/>
        </p:spPr>
        <p:txBody>
          <a:bodyPr wrap="square">
            <a:spAutoFit/>
          </a:bodyPr>
          <a:lstStyle/>
          <a:p>
            <a:r>
              <a:rPr lang="en-US" sz="2000" b="1" i="0" dirty="0">
                <a:solidFill>
                  <a:schemeClr val="accent1">
                    <a:lumMod val="75000"/>
                  </a:schemeClr>
                </a:solidFill>
                <a:effectLst/>
                <a:latin typeface="Garamond" panose="02020404030301010803" pitchFamily="18" charset="0"/>
              </a:rPr>
              <a:t>By </a:t>
            </a:r>
            <a:r>
              <a:rPr lang="en-US" sz="2000" b="1" dirty="0">
                <a:solidFill>
                  <a:schemeClr val="accent1">
                    <a:lumMod val="75000"/>
                  </a:schemeClr>
                </a:solidFill>
                <a:latin typeface="Garamond" panose="02020404030301010803" pitchFamily="18" charset="0"/>
              </a:rPr>
              <a:t>- </a:t>
            </a:r>
            <a:r>
              <a:rPr lang="en-US" sz="2000" b="1" i="0" dirty="0">
                <a:solidFill>
                  <a:schemeClr val="accent1">
                    <a:lumMod val="75000"/>
                  </a:schemeClr>
                </a:solidFill>
                <a:effectLst/>
                <a:latin typeface="Garamond" panose="02020404030301010803" pitchFamily="18" charset="0"/>
              </a:rPr>
              <a:t>Mehtaab Shaikh</a:t>
            </a:r>
            <a:endParaRPr lang="en-US" sz="2000" dirty="0">
              <a:latin typeface="Garamond" panose="02020404030301010803" pitchFamily="18" charset="0"/>
            </a:endParaRPr>
          </a:p>
        </p:txBody>
      </p:sp>
    </p:spTree>
    <p:extLst>
      <p:ext uri="{BB962C8B-B14F-4D97-AF65-F5344CB8AC3E}">
        <p14:creationId xmlns:p14="http://schemas.microsoft.com/office/powerpoint/2010/main" val="31583710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5954</TotalTime>
  <Words>1920</Words>
  <Application>Microsoft Office PowerPoint</Application>
  <PresentationFormat>On-screen Show (4:3)</PresentationFormat>
  <Paragraphs>152</Paragraphs>
  <Slides>21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ADLaM Display</vt:lpstr>
      <vt:lpstr>Arial</vt:lpstr>
      <vt:lpstr>Calibri</vt:lpstr>
      <vt:lpstr>Calibri Light</vt:lpstr>
      <vt:lpstr>Garamond</vt:lpstr>
      <vt:lpstr>Segoe UI</vt:lpstr>
      <vt:lpstr>Wingdings</vt:lpstr>
      <vt:lpstr>Office Theme</vt:lpstr>
      <vt:lpstr>PowerPoint Presentation</vt:lpstr>
      <vt:lpstr> “Predictive Analysis for Travel Insurance” through Machine Learning        By - Mehtaab Shaikh</vt:lpstr>
      <vt:lpstr> Introduction </vt:lpstr>
      <vt:lpstr>Importance of Travel Insurance</vt:lpstr>
      <vt:lpstr>Overview of Machine Learning</vt:lpstr>
      <vt:lpstr>   Data Collection   </vt:lpstr>
      <vt:lpstr>PowerPoint Presentation</vt:lpstr>
      <vt:lpstr> Visualization in machine learning not only aids in understanding data and model behavior but also facilitates effective communication of results to stakeholders. It helps make informed decisions, troubleshoot issues, and build trust in machine learning models.  </vt:lpstr>
      <vt:lpstr> Based on the graph analysis, it's evident that the peak buying age is 34, while the lowest purchase ages across all age groups are consistently observed at 27, 30, and 32. Furthermore, the data indicates that the age range of applicants spans from a minimum of 25 years to a maximum of 35 years.</vt:lpstr>
      <vt:lpstr>The business seems unaffected by chronic diseases, suggesting they do not exert a significant impact. Additionally, a noteworthy observation is that a majority of customers purchasing travel insurance hold a graduate degree.</vt:lpstr>
      <vt:lpstr>The data reveals a strong inclination for individuals earning approximately ₹14,00,000 per year to opt for travel insurance. Additionally, there is a notable trend where customers employed in the private sector show a higher propensity to purchase Travel Insurance packages.</vt:lpstr>
      <vt:lpstr>The data suggests that frequent travelers are more inclined to purchase travel insurance. Moreover, individuals with a family size of four members emerge as the primary demographic with the highest likelihood of acquiring travel insurance.</vt:lpstr>
      <vt:lpstr> The features most strongly correlated in the dataset are Ever Travelled Abroad, Annual Income, Frequent Flyer status, Employment Type and the number of Family Members. Theses factors exhibit a notable degree of correlation within a given data. </vt:lpstr>
      <vt:lpstr>Model Selection  </vt:lpstr>
      <vt:lpstr>Model Training and Evaluation Process</vt:lpstr>
      <vt:lpstr>PowerPoint Presentation</vt:lpstr>
      <vt:lpstr>  Performance Metrics  </vt:lpstr>
      <vt:lpstr>Exploring Differences through  Travel Insurance Dashboard Analysis</vt:lpstr>
      <vt:lpstr>Detail Comparison of Existing Customer</vt:lpstr>
      <vt:lpstr> Recommendation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Aayush Shah</dc:creator>
  <cp:lastModifiedBy>MEHTAAB SHAIKH</cp:lastModifiedBy>
  <cp:revision>113</cp:revision>
  <dcterms:created xsi:type="dcterms:W3CDTF">2020-12-23T13:36:53Z</dcterms:created>
  <dcterms:modified xsi:type="dcterms:W3CDTF">2024-04-07T16:01:07Z</dcterms:modified>
</cp:coreProperties>
</file>